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88" r:id="rId5"/>
    <p:sldId id="347" r:id="rId6"/>
    <p:sldId id="358" r:id="rId7"/>
    <p:sldId id="348" r:id="rId8"/>
    <p:sldId id="349" r:id="rId9"/>
    <p:sldId id="350" r:id="rId10"/>
    <p:sldId id="351" r:id="rId11"/>
    <p:sldId id="352" r:id="rId12"/>
    <p:sldId id="353" r:id="rId13"/>
    <p:sldId id="354" r:id="rId14"/>
    <p:sldId id="355" r:id="rId15"/>
    <p:sldId id="356" r:id="rId16"/>
    <p:sldId id="357" r:id="rId17"/>
    <p:sldId id="392" r:id="rId18"/>
    <p:sldId id="386" r:id="rId19"/>
    <p:sldId id="387" r:id="rId20"/>
    <p:sldId id="391" r:id="rId21"/>
    <p:sldId id="359" r:id="rId22"/>
    <p:sldId id="382" r:id="rId23"/>
    <p:sldId id="383" r:id="rId24"/>
    <p:sldId id="384" r:id="rId25"/>
    <p:sldId id="385" r:id="rId26"/>
    <p:sldId id="381" r:id="rId27"/>
    <p:sldId id="330" r:id="rId28"/>
    <p:sldId id="333" r:id="rId29"/>
    <p:sldId id="334" r:id="rId30"/>
    <p:sldId id="310" r:id="rId31"/>
    <p:sldId id="311" r:id="rId32"/>
    <p:sldId id="319" r:id="rId33"/>
    <p:sldId id="312" r:id="rId34"/>
    <p:sldId id="388" r:id="rId35"/>
    <p:sldId id="389" r:id="rId36"/>
    <p:sldId id="393" r:id="rId37"/>
    <p:sldId id="390" r:id="rId38"/>
    <p:sldId id="360" r:id="rId39"/>
    <p:sldId id="376" r:id="rId40"/>
    <p:sldId id="379" r:id="rId41"/>
    <p:sldId id="378" r:id="rId42"/>
    <p:sldId id="380" r:id="rId43"/>
    <p:sldId id="394" r:id="rId44"/>
    <p:sldId id="361" r:id="rId45"/>
    <p:sldId id="362" r:id="rId46"/>
    <p:sldId id="363" r:id="rId47"/>
    <p:sldId id="364" r:id="rId48"/>
    <p:sldId id="365" r:id="rId49"/>
    <p:sldId id="369" r:id="rId50"/>
    <p:sldId id="366" r:id="rId51"/>
    <p:sldId id="370" r:id="rId52"/>
    <p:sldId id="367" r:id="rId53"/>
    <p:sldId id="371" r:id="rId54"/>
    <p:sldId id="368" r:id="rId55"/>
    <p:sldId id="372" r:id="rId56"/>
    <p:sldId id="373" r:id="rId57"/>
    <p:sldId id="374" r:id="rId58"/>
    <p:sldId id="375" r:id="rId59"/>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770" y="72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greaterlondonauthority-my.sharepoint.com/personal/farah_elahi_london_gov_uk/Documents/1.%20London%20Community%20Response%20Survey/W30-31%20quant%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dirty="0"/>
              <a:t>WHAT IS THE BIGGEST CHALLENGE LONDONERS ARE FACING THIS WEEK?</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areaChart>
        <c:grouping val="stacked"/>
        <c:varyColors val="0"/>
        <c:ser>
          <c:idx val="0"/>
          <c:order val="0"/>
          <c:tx>
            <c:strRef>
              <c:f>Sheet1!$C$10</c:f>
              <c:strCache>
                <c:ptCount val="1"/>
                <c:pt idx="0">
                  <c:v>Mental health</c:v>
                </c:pt>
              </c:strCache>
            </c:strRef>
          </c:tx>
          <c:spPr>
            <a:solidFill>
              <a:schemeClr val="accent1"/>
            </a:solidFill>
            <a:ln>
              <a:noFill/>
            </a:ln>
            <a:effectLst/>
          </c:spPr>
          <c:cat>
            <c:strRef>
              <c:f>Sheet1!$B$11:$B$40</c:f>
              <c:strCache>
                <c:ptCount val="29"/>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strCache>
            </c:strRef>
          </c:cat>
          <c:val>
            <c:numRef>
              <c:f>Sheet1!$C$11:$C$40</c:f>
              <c:numCache>
                <c:formatCode>General</c:formatCode>
                <c:ptCount val="30"/>
                <c:pt idx="0">
                  <c:v>5</c:v>
                </c:pt>
                <c:pt idx="1">
                  <c:v>5</c:v>
                </c:pt>
                <c:pt idx="2">
                  <c:v>4</c:v>
                </c:pt>
                <c:pt idx="3">
                  <c:v>5</c:v>
                </c:pt>
                <c:pt idx="4">
                  <c:v>4</c:v>
                </c:pt>
                <c:pt idx="5">
                  <c:v>5</c:v>
                </c:pt>
                <c:pt idx="6">
                  <c:v>5</c:v>
                </c:pt>
                <c:pt idx="7">
                  <c:v>5</c:v>
                </c:pt>
                <c:pt idx="8">
                  <c:v>1</c:v>
                </c:pt>
                <c:pt idx="9">
                  <c:v>1</c:v>
                </c:pt>
                <c:pt idx="10">
                  <c:v>3</c:v>
                </c:pt>
                <c:pt idx="11">
                  <c:v>3</c:v>
                </c:pt>
                <c:pt idx="12">
                  <c:v>2</c:v>
                </c:pt>
                <c:pt idx="13">
                  <c:v>2</c:v>
                </c:pt>
                <c:pt idx="14">
                  <c:v>3</c:v>
                </c:pt>
                <c:pt idx="15">
                  <c:v>3</c:v>
                </c:pt>
                <c:pt idx="16">
                  <c:v>4</c:v>
                </c:pt>
                <c:pt idx="17">
                  <c:v>4</c:v>
                </c:pt>
                <c:pt idx="18">
                  <c:v>3</c:v>
                </c:pt>
                <c:pt idx="19">
                  <c:v>3</c:v>
                </c:pt>
                <c:pt idx="20">
                  <c:v>4</c:v>
                </c:pt>
                <c:pt idx="21">
                  <c:v>4</c:v>
                </c:pt>
                <c:pt idx="22">
                  <c:v>4</c:v>
                </c:pt>
                <c:pt idx="23">
                  <c:v>4</c:v>
                </c:pt>
                <c:pt idx="24">
                  <c:v>5</c:v>
                </c:pt>
                <c:pt idx="25">
                  <c:v>5</c:v>
                </c:pt>
                <c:pt idx="26">
                  <c:v>5</c:v>
                </c:pt>
                <c:pt idx="27">
                  <c:v>5</c:v>
                </c:pt>
                <c:pt idx="28">
                  <c:v>5</c:v>
                </c:pt>
                <c:pt idx="29">
                  <c:v>5</c:v>
                </c:pt>
              </c:numCache>
            </c:numRef>
          </c:val>
          <c:extLst>
            <c:ext xmlns:c16="http://schemas.microsoft.com/office/drawing/2014/chart" uri="{C3380CC4-5D6E-409C-BE32-E72D297353CC}">
              <c16:uniqueId val="{00000000-6671-41C9-8234-A7CABA3258C5}"/>
            </c:ext>
          </c:extLst>
        </c:ser>
        <c:ser>
          <c:idx val="1"/>
          <c:order val="1"/>
          <c:tx>
            <c:strRef>
              <c:f>Sheet1!$D$10</c:f>
              <c:strCache>
                <c:ptCount val="1"/>
                <c:pt idx="0">
                  <c:v>Social Isolation</c:v>
                </c:pt>
              </c:strCache>
            </c:strRef>
          </c:tx>
          <c:spPr>
            <a:solidFill>
              <a:schemeClr val="accent2"/>
            </a:solidFill>
            <a:ln>
              <a:noFill/>
            </a:ln>
            <a:effectLst/>
          </c:spPr>
          <c:cat>
            <c:strRef>
              <c:f>Sheet1!$B$11:$B$40</c:f>
              <c:strCache>
                <c:ptCount val="29"/>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strCache>
            </c:strRef>
          </c:cat>
          <c:val>
            <c:numRef>
              <c:f>Sheet1!$D$11:$D$40</c:f>
              <c:numCache>
                <c:formatCode>General</c:formatCode>
                <c:ptCount val="30"/>
                <c:pt idx="0">
                  <c:v>4</c:v>
                </c:pt>
                <c:pt idx="1">
                  <c:v>3</c:v>
                </c:pt>
                <c:pt idx="2">
                  <c:v>5</c:v>
                </c:pt>
                <c:pt idx="3">
                  <c:v>4</c:v>
                </c:pt>
                <c:pt idx="4">
                  <c:v>5</c:v>
                </c:pt>
                <c:pt idx="5">
                  <c:v>4</c:v>
                </c:pt>
                <c:pt idx="6">
                  <c:v>3</c:v>
                </c:pt>
                <c:pt idx="7">
                  <c:v>2</c:v>
                </c:pt>
                <c:pt idx="8">
                  <c:v>3</c:v>
                </c:pt>
                <c:pt idx="9">
                  <c:v>3</c:v>
                </c:pt>
                <c:pt idx="10">
                  <c:v>2</c:v>
                </c:pt>
                <c:pt idx="11">
                  <c:v>2</c:v>
                </c:pt>
                <c:pt idx="12">
                  <c:v>1</c:v>
                </c:pt>
                <c:pt idx="13">
                  <c:v>1</c:v>
                </c:pt>
                <c:pt idx="14">
                  <c:v>2</c:v>
                </c:pt>
                <c:pt idx="15">
                  <c:v>2</c:v>
                </c:pt>
                <c:pt idx="16">
                  <c:v>2</c:v>
                </c:pt>
                <c:pt idx="17">
                  <c:v>2</c:v>
                </c:pt>
                <c:pt idx="18">
                  <c:v>2</c:v>
                </c:pt>
                <c:pt idx="19">
                  <c:v>2</c:v>
                </c:pt>
                <c:pt idx="20">
                  <c:v>1</c:v>
                </c:pt>
                <c:pt idx="21">
                  <c:v>1</c:v>
                </c:pt>
                <c:pt idx="22">
                  <c:v>1</c:v>
                </c:pt>
                <c:pt idx="23">
                  <c:v>1</c:v>
                </c:pt>
                <c:pt idx="24">
                  <c:v>2</c:v>
                </c:pt>
                <c:pt idx="25">
                  <c:v>2</c:v>
                </c:pt>
                <c:pt idx="26">
                  <c:v>3</c:v>
                </c:pt>
                <c:pt idx="27">
                  <c:v>3</c:v>
                </c:pt>
                <c:pt idx="28">
                  <c:v>4</c:v>
                </c:pt>
                <c:pt idx="29">
                  <c:v>4</c:v>
                </c:pt>
              </c:numCache>
            </c:numRef>
          </c:val>
          <c:extLst>
            <c:ext xmlns:c16="http://schemas.microsoft.com/office/drawing/2014/chart" uri="{C3380CC4-5D6E-409C-BE32-E72D297353CC}">
              <c16:uniqueId val="{00000001-6671-41C9-8234-A7CABA3258C5}"/>
            </c:ext>
          </c:extLst>
        </c:ser>
        <c:ser>
          <c:idx val="2"/>
          <c:order val="2"/>
          <c:tx>
            <c:strRef>
              <c:f>Sheet1!$E$10</c:f>
              <c:strCache>
                <c:ptCount val="1"/>
                <c:pt idx="0">
                  <c:v>Digital exclusion</c:v>
                </c:pt>
              </c:strCache>
            </c:strRef>
          </c:tx>
          <c:spPr>
            <a:solidFill>
              <a:schemeClr val="accent3"/>
            </a:solidFill>
            <a:ln>
              <a:noFill/>
            </a:ln>
            <a:effectLst/>
          </c:spPr>
          <c:cat>
            <c:strRef>
              <c:f>Sheet1!$B$11:$B$40</c:f>
              <c:strCache>
                <c:ptCount val="29"/>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strCache>
            </c:strRef>
          </c:cat>
          <c:val>
            <c:numRef>
              <c:f>Sheet1!$E$11:$E$40</c:f>
              <c:numCache>
                <c:formatCode>General</c:formatCode>
                <c:ptCount val="30"/>
                <c:pt idx="0">
                  <c:v>3</c:v>
                </c:pt>
                <c:pt idx="1">
                  <c:v>4</c:v>
                </c:pt>
                <c:pt idx="2">
                  <c:v>3</c:v>
                </c:pt>
                <c:pt idx="3">
                  <c:v>3</c:v>
                </c:pt>
                <c:pt idx="4">
                  <c:v>3</c:v>
                </c:pt>
                <c:pt idx="5">
                  <c:v>3</c:v>
                </c:pt>
                <c:pt idx="6">
                  <c:v>4</c:v>
                </c:pt>
                <c:pt idx="7">
                  <c:v>4</c:v>
                </c:pt>
                <c:pt idx="8">
                  <c:v>5</c:v>
                </c:pt>
                <c:pt idx="9">
                  <c:v>5</c:v>
                </c:pt>
                <c:pt idx="10">
                  <c:v>1</c:v>
                </c:pt>
                <c:pt idx="11">
                  <c:v>1</c:v>
                </c:pt>
                <c:pt idx="12">
                  <c:v>3</c:v>
                </c:pt>
                <c:pt idx="13">
                  <c:v>3</c:v>
                </c:pt>
                <c:pt idx="14">
                  <c:v>1</c:v>
                </c:pt>
                <c:pt idx="15">
                  <c:v>1</c:v>
                </c:pt>
                <c:pt idx="16">
                  <c:v>1</c:v>
                </c:pt>
                <c:pt idx="17">
                  <c:v>1</c:v>
                </c:pt>
                <c:pt idx="22">
                  <c:v>2</c:v>
                </c:pt>
                <c:pt idx="23">
                  <c:v>2</c:v>
                </c:pt>
                <c:pt idx="24">
                  <c:v>1</c:v>
                </c:pt>
                <c:pt idx="25">
                  <c:v>1</c:v>
                </c:pt>
              </c:numCache>
            </c:numRef>
          </c:val>
          <c:extLst>
            <c:ext xmlns:c16="http://schemas.microsoft.com/office/drawing/2014/chart" uri="{C3380CC4-5D6E-409C-BE32-E72D297353CC}">
              <c16:uniqueId val="{00000002-6671-41C9-8234-A7CABA3258C5}"/>
            </c:ext>
          </c:extLst>
        </c:ser>
        <c:ser>
          <c:idx val="3"/>
          <c:order val="3"/>
          <c:tx>
            <c:strRef>
              <c:f>Sheet1!$F$10</c:f>
              <c:strCache>
                <c:ptCount val="1"/>
                <c:pt idx="0">
                  <c:v>Low income</c:v>
                </c:pt>
              </c:strCache>
            </c:strRef>
          </c:tx>
          <c:spPr>
            <a:solidFill>
              <a:schemeClr val="accent4"/>
            </a:solidFill>
            <a:ln>
              <a:noFill/>
            </a:ln>
            <a:effectLst/>
          </c:spPr>
          <c:cat>
            <c:strRef>
              <c:f>Sheet1!$B$11:$B$40</c:f>
              <c:strCache>
                <c:ptCount val="29"/>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strCache>
            </c:strRef>
          </c:cat>
          <c:val>
            <c:numRef>
              <c:f>Sheet1!$F$11:$F$40</c:f>
              <c:numCache>
                <c:formatCode>General</c:formatCode>
                <c:ptCount val="30"/>
                <c:pt idx="0">
                  <c:v>1</c:v>
                </c:pt>
                <c:pt idx="2">
                  <c:v>1</c:v>
                </c:pt>
                <c:pt idx="3">
                  <c:v>1</c:v>
                </c:pt>
                <c:pt idx="5">
                  <c:v>1</c:v>
                </c:pt>
                <c:pt idx="7">
                  <c:v>1</c:v>
                </c:pt>
                <c:pt idx="8">
                  <c:v>4</c:v>
                </c:pt>
                <c:pt idx="9">
                  <c:v>4</c:v>
                </c:pt>
                <c:pt idx="10">
                  <c:v>4</c:v>
                </c:pt>
                <c:pt idx="11">
                  <c:v>4</c:v>
                </c:pt>
                <c:pt idx="12">
                  <c:v>4</c:v>
                </c:pt>
                <c:pt idx="13">
                  <c:v>4</c:v>
                </c:pt>
                <c:pt idx="14">
                  <c:v>4</c:v>
                </c:pt>
                <c:pt idx="15">
                  <c:v>4</c:v>
                </c:pt>
                <c:pt idx="16">
                  <c:v>3</c:v>
                </c:pt>
                <c:pt idx="17">
                  <c:v>3</c:v>
                </c:pt>
                <c:pt idx="18">
                  <c:v>4</c:v>
                </c:pt>
                <c:pt idx="19">
                  <c:v>4</c:v>
                </c:pt>
                <c:pt idx="20">
                  <c:v>3</c:v>
                </c:pt>
                <c:pt idx="21">
                  <c:v>3</c:v>
                </c:pt>
                <c:pt idx="22">
                  <c:v>3</c:v>
                </c:pt>
                <c:pt idx="23">
                  <c:v>3</c:v>
                </c:pt>
                <c:pt idx="24">
                  <c:v>3</c:v>
                </c:pt>
                <c:pt idx="25">
                  <c:v>3</c:v>
                </c:pt>
                <c:pt idx="26">
                  <c:v>2</c:v>
                </c:pt>
                <c:pt idx="27">
                  <c:v>2</c:v>
                </c:pt>
                <c:pt idx="28">
                  <c:v>2</c:v>
                </c:pt>
                <c:pt idx="29">
                  <c:v>2</c:v>
                </c:pt>
              </c:numCache>
            </c:numRef>
          </c:val>
          <c:extLst>
            <c:ext xmlns:c16="http://schemas.microsoft.com/office/drawing/2014/chart" uri="{C3380CC4-5D6E-409C-BE32-E72D297353CC}">
              <c16:uniqueId val="{00000003-6671-41C9-8234-A7CABA3258C5}"/>
            </c:ext>
          </c:extLst>
        </c:ser>
        <c:ser>
          <c:idx val="4"/>
          <c:order val="4"/>
          <c:tx>
            <c:strRef>
              <c:f>Sheet1!$G$10</c:f>
              <c:strCache>
                <c:ptCount val="1"/>
                <c:pt idx="0">
                  <c:v>Access to food &amp; essentials</c:v>
                </c:pt>
              </c:strCache>
            </c:strRef>
          </c:tx>
          <c:spPr>
            <a:solidFill>
              <a:schemeClr val="accent5"/>
            </a:solidFill>
            <a:ln>
              <a:noFill/>
            </a:ln>
            <a:effectLst/>
          </c:spPr>
          <c:cat>
            <c:strRef>
              <c:f>Sheet1!$B$11:$B$40</c:f>
              <c:strCache>
                <c:ptCount val="29"/>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strCache>
            </c:strRef>
          </c:cat>
          <c:val>
            <c:numRef>
              <c:f>Sheet1!$G$11:$G$40</c:f>
              <c:numCache>
                <c:formatCode>General</c:formatCode>
                <c:ptCount val="30"/>
                <c:pt idx="1">
                  <c:v>1</c:v>
                </c:pt>
                <c:pt idx="4">
                  <c:v>1</c:v>
                </c:pt>
                <c:pt idx="6">
                  <c:v>1</c:v>
                </c:pt>
                <c:pt idx="18">
                  <c:v>1</c:v>
                </c:pt>
                <c:pt idx="19">
                  <c:v>1</c:v>
                </c:pt>
                <c:pt idx="20">
                  <c:v>2</c:v>
                </c:pt>
                <c:pt idx="21">
                  <c:v>2</c:v>
                </c:pt>
                <c:pt idx="26">
                  <c:v>1</c:v>
                </c:pt>
                <c:pt idx="27">
                  <c:v>1</c:v>
                </c:pt>
                <c:pt idx="28">
                  <c:v>1</c:v>
                </c:pt>
                <c:pt idx="29">
                  <c:v>1</c:v>
                </c:pt>
              </c:numCache>
            </c:numRef>
          </c:val>
          <c:extLst>
            <c:ext xmlns:c16="http://schemas.microsoft.com/office/drawing/2014/chart" uri="{C3380CC4-5D6E-409C-BE32-E72D297353CC}">
              <c16:uniqueId val="{00000004-6671-41C9-8234-A7CABA3258C5}"/>
            </c:ext>
          </c:extLst>
        </c:ser>
        <c:ser>
          <c:idx val="5"/>
          <c:order val="5"/>
          <c:tx>
            <c:strRef>
              <c:f>Sheet1!$H$10</c:f>
              <c:strCache>
                <c:ptCount val="1"/>
                <c:pt idx="0">
                  <c:v>Jobs/employment</c:v>
                </c:pt>
              </c:strCache>
            </c:strRef>
          </c:tx>
          <c:spPr>
            <a:solidFill>
              <a:schemeClr val="accent6"/>
            </a:solidFill>
            <a:ln>
              <a:noFill/>
            </a:ln>
            <a:effectLst/>
          </c:spPr>
          <c:cat>
            <c:strRef>
              <c:f>Sheet1!$B$11:$B$40</c:f>
              <c:strCache>
                <c:ptCount val="29"/>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strCache>
            </c:strRef>
          </c:cat>
          <c:val>
            <c:numRef>
              <c:f>Sheet1!$H$11:$H$40</c:f>
              <c:numCache>
                <c:formatCode>General</c:formatCode>
                <c:ptCount val="30"/>
                <c:pt idx="0">
                  <c:v>2</c:v>
                </c:pt>
                <c:pt idx="1">
                  <c:v>2</c:v>
                </c:pt>
                <c:pt idx="2">
                  <c:v>2</c:v>
                </c:pt>
                <c:pt idx="3">
                  <c:v>2</c:v>
                </c:pt>
                <c:pt idx="4">
                  <c:v>2</c:v>
                </c:pt>
                <c:pt idx="5">
                  <c:v>2</c:v>
                </c:pt>
                <c:pt idx="6">
                  <c:v>2</c:v>
                </c:pt>
                <c:pt idx="7">
                  <c:v>3</c:v>
                </c:pt>
                <c:pt idx="8">
                  <c:v>2</c:v>
                </c:pt>
                <c:pt idx="9">
                  <c:v>2</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4</c:v>
                </c:pt>
                <c:pt idx="25">
                  <c:v>4</c:v>
                </c:pt>
                <c:pt idx="26">
                  <c:v>4</c:v>
                </c:pt>
                <c:pt idx="27">
                  <c:v>4</c:v>
                </c:pt>
                <c:pt idx="28">
                  <c:v>3</c:v>
                </c:pt>
                <c:pt idx="29">
                  <c:v>3</c:v>
                </c:pt>
              </c:numCache>
            </c:numRef>
          </c:val>
          <c:extLst>
            <c:ext xmlns:c16="http://schemas.microsoft.com/office/drawing/2014/chart" uri="{C3380CC4-5D6E-409C-BE32-E72D297353CC}">
              <c16:uniqueId val="{00000005-6671-41C9-8234-A7CABA3258C5}"/>
            </c:ext>
          </c:extLst>
        </c:ser>
        <c:dLbls>
          <c:showLegendKey val="0"/>
          <c:showVal val="0"/>
          <c:showCatName val="0"/>
          <c:showSerName val="0"/>
          <c:showPercent val="0"/>
          <c:showBubbleSize val="0"/>
        </c:dLbls>
        <c:axId val="-587979744"/>
        <c:axId val="-587939040"/>
      </c:areaChart>
      <c:catAx>
        <c:axId val="-58797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7939040"/>
        <c:crosses val="autoZero"/>
        <c:auto val="1"/>
        <c:lblAlgn val="ctr"/>
        <c:lblOffset val="100"/>
        <c:noMultiLvlLbl val="0"/>
      </c:catAx>
      <c:valAx>
        <c:axId val="-5879390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797974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rPr>
              <a:t>WHAT IS THE BIGGEST CHALLENGE CIVIL SOCIETY GROUPS ARE FACING THIS WEEK?</a:t>
            </a:r>
            <a:endParaRPr lang="en-GB"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percentStacked"/>
        <c:varyColors val="0"/>
        <c:ser>
          <c:idx val="0"/>
          <c:order val="0"/>
          <c:tx>
            <c:strRef>
              <c:f>Sheet1!$A$3</c:f>
              <c:strCache>
                <c:ptCount val="1"/>
                <c:pt idx="0">
                  <c:v>Planning for recovery/easing of lockdown</c:v>
                </c:pt>
              </c:strCache>
            </c:strRef>
          </c:tx>
          <c:spPr>
            <a:solidFill>
              <a:schemeClr val="accent1"/>
            </a:solidFill>
            <a:ln>
              <a:noFill/>
            </a:ln>
            <a:effectLst/>
          </c:spPr>
          <c:cat>
            <c:strRef>
              <c:f>Sheet1!$B$2:$AG$2</c:f>
              <c:strCache>
                <c:ptCount val="31"/>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pt idx="30">
                  <c:v>30th Nov-9th Dec</c:v>
                </c:pt>
              </c:strCache>
            </c:strRef>
          </c:cat>
          <c:val>
            <c:numRef>
              <c:f>Sheet1!$B$3:$AG$3</c:f>
              <c:numCache>
                <c:formatCode>General</c:formatCode>
                <c:ptCount val="32"/>
                <c:pt idx="0">
                  <c:v>4</c:v>
                </c:pt>
                <c:pt idx="1">
                  <c:v>5</c:v>
                </c:pt>
                <c:pt idx="2">
                  <c:v>4</c:v>
                </c:pt>
                <c:pt idx="3">
                  <c:v>5</c:v>
                </c:pt>
                <c:pt idx="4">
                  <c:v>4</c:v>
                </c:pt>
                <c:pt idx="5">
                  <c:v>5</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4">
                  <c:v>5</c:v>
                </c:pt>
                <c:pt idx="25">
                  <c:v>5</c:v>
                </c:pt>
                <c:pt idx="26">
                  <c:v>4</c:v>
                </c:pt>
                <c:pt idx="27">
                  <c:v>4</c:v>
                </c:pt>
                <c:pt idx="28">
                  <c:v>5</c:v>
                </c:pt>
                <c:pt idx="29">
                  <c:v>5</c:v>
                </c:pt>
                <c:pt idx="30">
                  <c:v>4</c:v>
                </c:pt>
                <c:pt idx="31">
                  <c:v>4</c:v>
                </c:pt>
              </c:numCache>
            </c:numRef>
          </c:val>
          <c:extLst>
            <c:ext xmlns:c16="http://schemas.microsoft.com/office/drawing/2014/chart" uri="{C3380CC4-5D6E-409C-BE32-E72D297353CC}">
              <c16:uniqueId val="{00000000-68A5-4A79-BCA7-536BC05FBD78}"/>
            </c:ext>
          </c:extLst>
        </c:ser>
        <c:ser>
          <c:idx val="1"/>
          <c:order val="1"/>
          <c:tx>
            <c:strRef>
              <c:f>Sheet1!$A$4</c:f>
              <c:strCache>
                <c:ptCount val="1"/>
                <c:pt idx="0">
                  <c:v>Funding sustainability beyond the crisis</c:v>
                </c:pt>
              </c:strCache>
            </c:strRef>
          </c:tx>
          <c:spPr>
            <a:solidFill>
              <a:schemeClr val="accent2"/>
            </a:solidFill>
            <a:ln>
              <a:noFill/>
            </a:ln>
            <a:effectLst/>
          </c:spPr>
          <c:cat>
            <c:strRef>
              <c:f>Sheet1!$B$2:$AG$2</c:f>
              <c:strCache>
                <c:ptCount val="31"/>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pt idx="30">
                  <c:v>30th Nov-9th Dec</c:v>
                </c:pt>
              </c:strCache>
            </c:strRef>
          </c:cat>
          <c:val>
            <c:numRef>
              <c:f>Sheet1!$B$4:$AG$4</c:f>
              <c:numCache>
                <c:formatCode>General</c:formatCode>
                <c:ptCount val="32"/>
                <c:pt idx="0">
                  <c:v>5</c:v>
                </c:pt>
                <c:pt idx="1">
                  <c:v>4</c:v>
                </c:pt>
                <c:pt idx="2">
                  <c:v>5</c:v>
                </c:pt>
                <c:pt idx="3">
                  <c:v>4</c:v>
                </c:pt>
                <c:pt idx="4">
                  <c:v>5</c:v>
                </c:pt>
                <c:pt idx="5">
                  <c:v>4</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3</c:v>
                </c:pt>
                <c:pt idx="25">
                  <c:v>3</c:v>
                </c:pt>
                <c:pt idx="26">
                  <c:v>2</c:v>
                </c:pt>
                <c:pt idx="27">
                  <c:v>2</c:v>
                </c:pt>
                <c:pt idx="28">
                  <c:v>3</c:v>
                </c:pt>
                <c:pt idx="29">
                  <c:v>3</c:v>
                </c:pt>
                <c:pt idx="30">
                  <c:v>3</c:v>
                </c:pt>
                <c:pt idx="31">
                  <c:v>3</c:v>
                </c:pt>
              </c:numCache>
            </c:numRef>
          </c:val>
          <c:extLst>
            <c:ext xmlns:c16="http://schemas.microsoft.com/office/drawing/2014/chart" uri="{C3380CC4-5D6E-409C-BE32-E72D297353CC}">
              <c16:uniqueId val="{00000001-68A5-4A79-BCA7-536BC05FBD78}"/>
            </c:ext>
          </c:extLst>
        </c:ser>
        <c:ser>
          <c:idx val="2"/>
          <c:order val="2"/>
          <c:tx>
            <c:strRef>
              <c:f>Sheet1!$A$5</c:f>
              <c:strCache>
                <c:ptCount val="1"/>
                <c:pt idx="0">
                  <c:v>Digital ot tech equipment</c:v>
                </c:pt>
              </c:strCache>
            </c:strRef>
          </c:tx>
          <c:spPr>
            <a:solidFill>
              <a:schemeClr val="accent3"/>
            </a:solidFill>
            <a:ln>
              <a:noFill/>
            </a:ln>
            <a:effectLst/>
          </c:spPr>
          <c:cat>
            <c:strRef>
              <c:f>Sheet1!$B$2:$AG$2</c:f>
              <c:strCache>
                <c:ptCount val="31"/>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pt idx="30">
                  <c:v>30th Nov-9th Dec</c:v>
                </c:pt>
              </c:strCache>
            </c:strRef>
          </c:cat>
          <c:val>
            <c:numRef>
              <c:f>Sheet1!$B$5:$AG$5</c:f>
              <c:numCache>
                <c:formatCode>General</c:formatCode>
                <c:ptCount val="32"/>
                <c:pt idx="0">
                  <c:v>3</c:v>
                </c:pt>
                <c:pt idx="1">
                  <c:v>2</c:v>
                </c:pt>
                <c:pt idx="3">
                  <c:v>2</c:v>
                </c:pt>
                <c:pt idx="5">
                  <c:v>1</c:v>
                </c:pt>
                <c:pt idx="7">
                  <c:v>1</c:v>
                </c:pt>
              </c:numCache>
            </c:numRef>
          </c:val>
          <c:extLst>
            <c:ext xmlns:c16="http://schemas.microsoft.com/office/drawing/2014/chart" uri="{C3380CC4-5D6E-409C-BE32-E72D297353CC}">
              <c16:uniqueId val="{00000002-68A5-4A79-BCA7-536BC05FBD78}"/>
            </c:ext>
          </c:extLst>
        </c:ser>
        <c:ser>
          <c:idx val="3"/>
          <c:order val="3"/>
          <c:tx>
            <c:strRef>
              <c:f>Sheet1!$A$6</c:f>
              <c:strCache>
                <c:ptCount val="1"/>
                <c:pt idx="0">
                  <c:v>Staff wellbeing and mental health</c:v>
                </c:pt>
              </c:strCache>
            </c:strRef>
          </c:tx>
          <c:spPr>
            <a:solidFill>
              <a:schemeClr val="accent4"/>
            </a:solidFill>
            <a:ln>
              <a:noFill/>
            </a:ln>
            <a:effectLst/>
          </c:spPr>
          <c:cat>
            <c:strRef>
              <c:f>Sheet1!$B$2:$AG$2</c:f>
              <c:strCache>
                <c:ptCount val="31"/>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pt idx="30">
                  <c:v>30th Nov-9th Dec</c:v>
                </c:pt>
              </c:strCache>
            </c:strRef>
          </c:cat>
          <c:val>
            <c:numRef>
              <c:f>Sheet1!$B$6:$AG$6</c:f>
              <c:numCache>
                <c:formatCode>General</c:formatCode>
                <c:ptCount val="32"/>
                <c:pt idx="0">
                  <c:v>2</c:v>
                </c:pt>
                <c:pt idx="1">
                  <c:v>3</c:v>
                </c:pt>
                <c:pt idx="2">
                  <c:v>3</c:v>
                </c:pt>
                <c:pt idx="3">
                  <c:v>3</c:v>
                </c:pt>
                <c:pt idx="5">
                  <c:v>3</c:v>
                </c:pt>
                <c:pt idx="6">
                  <c:v>2</c:v>
                </c:pt>
                <c:pt idx="7">
                  <c:v>2</c:v>
                </c:pt>
                <c:pt idx="8">
                  <c:v>2</c:v>
                </c:pt>
                <c:pt idx="9">
                  <c:v>2</c:v>
                </c:pt>
                <c:pt idx="20">
                  <c:v>1</c:v>
                </c:pt>
                <c:pt idx="21">
                  <c:v>1</c:v>
                </c:pt>
                <c:pt idx="22">
                  <c:v>3</c:v>
                </c:pt>
                <c:pt idx="23">
                  <c:v>3</c:v>
                </c:pt>
                <c:pt idx="24">
                  <c:v>1</c:v>
                </c:pt>
                <c:pt idx="25">
                  <c:v>1</c:v>
                </c:pt>
                <c:pt idx="28">
                  <c:v>2</c:v>
                </c:pt>
                <c:pt idx="29">
                  <c:v>2</c:v>
                </c:pt>
                <c:pt idx="30">
                  <c:v>2</c:v>
                </c:pt>
                <c:pt idx="31">
                  <c:v>2</c:v>
                </c:pt>
              </c:numCache>
            </c:numRef>
          </c:val>
          <c:extLst>
            <c:ext xmlns:c16="http://schemas.microsoft.com/office/drawing/2014/chart" uri="{C3380CC4-5D6E-409C-BE32-E72D297353CC}">
              <c16:uniqueId val="{00000003-68A5-4A79-BCA7-536BC05FBD78}"/>
            </c:ext>
          </c:extLst>
        </c:ser>
        <c:ser>
          <c:idx val="4"/>
          <c:order val="4"/>
          <c:tx>
            <c:strRef>
              <c:f>Sheet1!$A$7</c:f>
              <c:strCache>
                <c:ptCount val="1"/>
                <c:pt idx="0">
                  <c:v>Capacity to meet demand</c:v>
                </c:pt>
              </c:strCache>
            </c:strRef>
          </c:tx>
          <c:spPr>
            <a:solidFill>
              <a:schemeClr val="accent5"/>
            </a:solidFill>
            <a:ln>
              <a:noFill/>
            </a:ln>
            <a:effectLst/>
          </c:spPr>
          <c:cat>
            <c:strRef>
              <c:f>Sheet1!$B$2:$AG$2</c:f>
              <c:strCache>
                <c:ptCount val="31"/>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pt idx="30">
                  <c:v>30th Nov-9th Dec</c:v>
                </c:pt>
              </c:strCache>
            </c:strRef>
          </c:cat>
          <c:val>
            <c:numRef>
              <c:f>Sheet1!$B$7:$AG$7</c:f>
              <c:numCache>
                <c:formatCode>General</c:formatCode>
                <c:ptCount val="32"/>
                <c:pt idx="0">
                  <c:v>1</c:v>
                </c:pt>
                <c:pt idx="1">
                  <c:v>1</c:v>
                </c:pt>
                <c:pt idx="2">
                  <c:v>2</c:v>
                </c:pt>
                <c:pt idx="3">
                  <c:v>1</c:v>
                </c:pt>
                <c:pt idx="4">
                  <c:v>2</c:v>
                </c:pt>
                <c:pt idx="6">
                  <c:v>1</c:v>
                </c:pt>
                <c:pt idx="7">
                  <c:v>3</c:v>
                </c:pt>
                <c:pt idx="8">
                  <c:v>3</c:v>
                </c:pt>
                <c:pt idx="9">
                  <c:v>3</c:v>
                </c:pt>
                <c:pt idx="10">
                  <c:v>3</c:v>
                </c:pt>
                <c:pt idx="11">
                  <c:v>3</c:v>
                </c:pt>
                <c:pt idx="12">
                  <c:v>3</c:v>
                </c:pt>
                <c:pt idx="13">
                  <c:v>3</c:v>
                </c:pt>
                <c:pt idx="14">
                  <c:v>1</c:v>
                </c:pt>
                <c:pt idx="15">
                  <c:v>1</c:v>
                </c:pt>
                <c:pt idx="16">
                  <c:v>3</c:v>
                </c:pt>
                <c:pt idx="17">
                  <c:v>3</c:v>
                </c:pt>
                <c:pt idx="18">
                  <c:v>3</c:v>
                </c:pt>
                <c:pt idx="19">
                  <c:v>3</c:v>
                </c:pt>
                <c:pt idx="20">
                  <c:v>3</c:v>
                </c:pt>
                <c:pt idx="21">
                  <c:v>3</c:v>
                </c:pt>
                <c:pt idx="22">
                  <c:v>4</c:v>
                </c:pt>
                <c:pt idx="23">
                  <c:v>4</c:v>
                </c:pt>
                <c:pt idx="24">
                  <c:v>4</c:v>
                </c:pt>
                <c:pt idx="25">
                  <c:v>4</c:v>
                </c:pt>
                <c:pt idx="26">
                  <c:v>5</c:v>
                </c:pt>
                <c:pt idx="27">
                  <c:v>5</c:v>
                </c:pt>
                <c:pt idx="28">
                  <c:v>4</c:v>
                </c:pt>
                <c:pt idx="29">
                  <c:v>4</c:v>
                </c:pt>
                <c:pt idx="30">
                  <c:v>5</c:v>
                </c:pt>
                <c:pt idx="31">
                  <c:v>5</c:v>
                </c:pt>
              </c:numCache>
            </c:numRef>
          </c:val>
          <c:extLst>
            <c:ext xmlns:c16="http://schemas.microsoft.com/office/drawing/2014/chart" uri="{C3380CC4-5D6E-409C-BE32-E72D297353CC}">
              <c16:uniqueId val="{00000004-68A5-4A79-BCA7-536BC05FBD78}"/>
            </c:ext>
          </c:extLst>
        </c:ser>
        <c:ser>
          <c:idx val="5"/>
          <c:order val="5"/>
          <c:tx>
            <c:strRef>
              <c:f>Sheet1!$A$8</c:f>
              <c:strCache>
                <c:ptCount val="1"/>
                <c:pt idx="0">
                  <c:v>Delivering services whilst following social distancing guidelines</c:v>
                </c:pt>
              </c:strCache>
            </c:strRef>
          </c:tx>
          <c:spPr>
            <a:solidFill>
              <a:schemeClr val="accent6"/>
            </a:solidFill>
            <a:ln>
              <a:noFill/>
            </a:ln>
            <a:effectLst/>
          </c:spPr>
          <c:cat>
            <c:strRef>
              <c:f>Sheet1!$B$2:$AG$2</c:f>
              <c:strCache>
                <c:ptCount val="31"/>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pt idx="30">
                  <c:v>30th Nov-9th Dec</c:v>
                </c:pt>
              </c:strCache>
            </c:strRef>
          </c:cat>
          <c:val>
            <c:numRef>
              <c:f>Sheet1!$B$8:$AG$8</c:f>
              <c:numCache>
                <c:formatCode>General</c:formatCode>
                <c:ptCount val="32"/>
                <c:pt idx="4">
                  <c:v>3</c:v>
                </c:pt>
                <c:pt idx="8">
                  <c:v>1</c:v>
                </c:pt>
                <c:pt idx="9">
                  <c:v>1</c:v>
                </c:pt>
                <c:pt idx="10">
                  <c:v>1</c:v>
                </c:pt>
                <c:pt idx="11">
                  <c:v>1</c:v>
                </c:pt>
                <c:pt idx="12">
                  <c:v>1</c:v>
                </c:pt>
                <c:pt idx="13">
                  <c:v>1</c:v>
                </c:pt>
                <c:pt idx="14">
                  <c:v>3</c:v>
                </c:pt>
                <c:pt idx="15">
                  <c:v>3</c:v>
                </c:pt>
                <c:pt idx="16">
                  <c:v>2</c:v>
                </c:pt>
                <c:pt idx="17">
                  <c:v>2</c:v>
                </c:pt>
                <c:pt idx="18">
                  <c:v>2</c:v>
                </c:pt>
                <c:pt idx="19">
                  <c:v>2</c:v>
                </c:pt>
                <c:pt idx="20">
                  <c:v>4</c:v>
                </c:pt>
                <c:pt idx="21">
                  <c:v>4</c:v>
                </c:pt>
                <c:pt idx="22">
                  <c:v>1</c:v>
                </c:pt>
                <c:pt idx="23">
                  <c:v>1</c:v>
                </c:pt>
                <c:pt idx="24">
                  <c:v>2</c:v>
                </c:pt>
                <c:pt idx="25">
                  <c:v>2</c:v>
                </c:pt>
                <c:pt idx="26">
                  <c:v>3</c:v>
                </c:pt>
                <c:pt idx="27">
                  <c:v>3</c:v>
                </c:pt>
                <c:pt idx="28">
                  <c:v>1</c:v>
                </c:pt>
                <c:pt idx="29">
                  <c:v>1</c:v>
                </c:pt>
                <c:pt idx="30">
                  <c:v>1</c:v>
                </c:pt>
                <c:pt idx="31">
                  <c:v>1</c:v>
                </c:pt>
              </c:numCache>
            </c:numRef>
          </c:val>
          <c:extLst>
            <c:ext xmlns:c16="http://schemas.microsoft.com/office/drawing/2014/chart" uri="{C3380CC4-5D6E-409C-BE32-E72D297353CC}">
              <c16:uniqueId val="{00000005-68A5-4A79-BCA7-536BC05FBD78}"/>
            </c:ext>
          </c:extLst>
        </c:ser>
        <c:ser>
          <c:idx val="6"/>
          <c:order val="6"/>
          <c:tx>
            <c:strRef>
              <c:f>Sheet1!$A$9</c:f>
              <c:strCache>
                <c:ptCount val="1"/>
                <c:pt idx="0">
                  <c:v>Funding general</c:v>
                </c:pt>
              </c:strCache>
            </c:strRef>
          </c:tx>
          <c:spPr>
            <a:solidFill>
              <a:schemeClr val="accent1">
                <a:lumMod val="60000"/>
              </a:schemeClr>
            </a:solidFill>
            <a:ln>
              <a:noFill/>
            </a:ln>
            <a:effectLst/>
          </c:spPr>
          <c:cat>
            <c:strRef>
              <c:f>Sheet1!$B$2:$AG$2</c:f>
              <c:strCache>
                <c:ptCount val="31"/>
                <c:pt idx="0">
                  <c:v>4th-7th May</c:v>
                </c:pt>
                <c:pt idx="1">
                  <c:v>11th-14th May</c:v>
                </c:pt>
                <c:pt idx="2">
                  <c:v>18th-21st May</c:v>
                </c:pt>
                <c:pt idx="3">
                  <c:v>26th-28th May</c:v>
                </c:pt>
                <c:pt idx="4">
                  <c:v>1st-4th June</c:v>
                </c:pt>
                <c:pt idx="5">
                  <c:v>8th-11th June</c:v>
                </c:pt>
                <c:pt idx="6">
                  <c:v>15th-18th June</c:v>
                </c:pt>
                <c:pt idx="7">
                  <c:v>22nd-25th June</c:v>
                </c:pt>
                <c:pt idx="8">
                  <c:v>29th June - 8th July</c:v>
                </c:pt>
                <c:pt idx="10">
                  <c:v>13th-22nd July</c:v>
                </c:pt>
                <c:pt idx="12">
                  <c:v>27thJuly-5th Aug</c:v>
                </c:pt>
                <c:pt idx="14">
                  <c:v>10th-19th Aug</c:v>
                </c:pt>
                <c:pt idx="16">
                  <c:v>21st Aug-2nd Sep</c:v>
                </c:pt>
                <c:pt idx="18">
                  <c:v>7th-17th Sep</c:v>
                </c:pt>
                <c:pt idx="20">
                  <c:v>21st-30th Sep</c:v>
                </c:pt>
                <c:pt idx="22">
                  <c:v>5th-14th Oct</c:v>
                </c:pt>
                <c:pt idx="24">
                  <c:v>19th-29th Oct</c:v>
                </c:pt>
                <c:pt idx="26">
                  <c:v>2nd -11th Nov</c:v>
                </c:pt>
                <c:pt idx="28">
                  <c:v>16th-25th Nov</c:v>
                </c:pt>
                <c:pt idx="30">
                  <c:v>30th Nov-9th Dec</c:v>
                </c:pt>
              </c:strCache>
            </c:strRef>
          </c:cat>
          <c:val>
            <c:numRef>
              <c:f>Sheet1!$B$9:$AG$9</c:f>
              <c:numCache>
                <c:formatCode>General</c:formatCode>
                <c:ptCount val="32"/>
                <c:pt idx="2">
                  <c:v>1</c:v>
                </c:pt>
                <c:pt idx="4">
                  <c:v>1</c:v>
                </c:pt>
                <c:pt idx="5">
                  <c:v>2</c:v>
                </c:pt>
                <c:pt idx="6">
                  <c:v>3</c:v>
                </c:pt>
                <c:pt idx="10">
                  <c:v>2</c:v>
                </c:pt>
                <c:pt idx="11">
                  <c:v>2</c:v>
                </c:pt>
                <c:pt idx="12">
                  <c:v>2</c:v>
                </c:pt>
                <c:pt idx="13">
                  <c:v>2</c:v>
                </c:pt>
                <c:pt idx="14">
                  <c:v>2</c:v>
                </c:pt>
                <c:pt idx="15">
                  <c:v>2</c:v>
                </c:pt>
                <c:pt idx="16">
                  <c:v>1</c:v>
                </c:pt>
                <c:pt idx="17">
                  <c:v>1</c:v>
                </c:pt>
                <c:pt idx="18">
                  <c:v>1</c:v>
                </c:pt>
                <c:pt idx="19">
                  <c:v>1</c:v>
                </c:pt>
                <c:pt idx="20">
                  <c:v>2</c:v>
                </c:pt>
                <c:pt idx="21">
                  <c:v>2</c:v>
                </c:pt>
                <c:pt idx="22">
                  <c:v>2</c:v>
                </c:pt>
                <c:pt idx="23">
                  <c:v>2</c:v>
                </c:pt>
                <c:pt idx="26">
                  <c:v>1</c:v>
                </c:pt>
                <c:pt idx="27">
                  <c:v>1</c:v>
                </c:pt>
              </c:numCache>
            </c:numRef>
          </c:val>
          <c:extLst>
            <c:ext xmlns:c16="http://schemas.microsoft.com/office/drawing/2014/chart" uri="{C3380CC4-5D6E-409C-BE32-E72D297353CC}">
              <c16:uniqueId val="{00000006-68A5-4A79-BCA7-536BC05FBD78}"/>
            </c:ext>
          </c:extLst>
        </c:ser>
        <c:dLbls>
          <c:showLegendKey val="0"/>
          <c:showVal val="0"/>
          <c:showCatName val="0"/>
          <c:showSerName val="0"/>
          <c:showPercent val="0"/>
          <c:showBubbleSize val="0"/>
        </c:dLbls>
        <c:axId val="520846400"/>
        <c:axId val="520845088"/>
      </c:areaChart>
      <c:catAx>
        <c:axId val="52084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0845088"/>
        <c:crosses val="autoZero"/>
        <c:auto val="1"/>
        <c:lblAlgn val="ctr"/>
        <c:lblOffset val="100"/>
        <c:noMultiLvlLbl val="0"/>
      </c:catAx>
      <c:valAx>
        <c:axId val="52084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4640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57580433449782E-2"/>
          <c:y val="3.5947703168209777E-2"/>
          <c:w val="0.9405127825303361"/>
          <c:h val="0.74015523129143346"/>
        </c:manualLayout>
      </c:layout>
      <c:lineChart>
        <c:grouping val="standard"/>
        <c:varyColors val="0"/>
        <c:ser>
          <c:idx val="0"/>
          <c:order val="0"/>
          <c:spPr>
            <a:ln w="38100" cap="rnd">
              <a:solidFill>
                <a:srgbClr val="EE266D"/>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change'!$C$11:$C$31</c:f>
              <c:strCache>
                <c:ptCount val="21"/>
                <c:pt idx="0">
                  <c:v>Week 2</c:v>
                </c:pt>
                <c:pt idx="1">
                  <c:v>Week 3</c:v>
                </c:pt>
                <c:pt idx="2">
                  <c:v>Week 4</c:v>
                </c:pt>
                <c:pt idx="3">
                  <c:v>Week 5</c:v>
                </c:pt>
                <c:pt idx="4">
                  <c:v>Week 6</c:v>
                </c:pt>
                <c:pt idx="5">
                  <c:v>Week 7</c:v>
                </c:pt>
                <c:pt idx="6">
                  <c:v>Week 8</c:v>
                </c:pt>
                <c:pt idx="7">
                  <c:v>Week 9</c:v>
                </c:pt>
                <c:pt idx="8">
                  <c:v>Week 10</c:v>
                </c:pt>
                <c:pt idx="9">
                  <c:v>Week 11</c:v>
                </c:pt>
                <c:pt idx="10">
                  <c:v>Week 12/13</c:v>
                </c:pt>
                <c:pt idx="11">
                  <c:v>Week 14/15</c:v>
                </c:pt>
                <c:pt idx="12">
                  <c:v>Week 16/17</c:v>
                </c:pt>
                <c:pt idx="13">
                  <c:v>Week 18/19</c:v>
                </c:pt>
                <c:pt idx="14">
                  <c:v>Week 20/21</c:v>
                </c:pt>
                <c:pt idx="15">
                  <c:v>Week 22/23</c:v>
                </c:pt>
                <c:pt idx="16">
                  <c:v>Week 24/25</c:v>
                </c:pt>
                <c:pt idx="17">
                  <c:v>Week 26/27</c:v>
                </c:pt>
                <c:pt idx="18">
                  <c:v>Week 28/29</c:v>
                </c:pt>
                <c:pt idx="19">
                  <c:v>Week 30/31</c:v>
                </c:pt>
                <c:pt idx="20">
                  <c:v>Week 32/33</c:v>
                </c:pt>
              </c:strCache>
            </c:strRef>
          </c:cat>
          <c:val>
            <c:numRef>
              <c:f>'Weekly change'!$D$11:$D$31</c:f>
              <c:numCache>
                <c:formatCode>0%</c:formatCode>
                <c:ptCount val="21"/>
                <c:pt idx="0">
                  <c:v>0.46</c:v>
                </c:pt>
                <c:pt idx="1">
                  <c:v>0.43119266055045874</c:v>
                </c:pt>
                <c:pt idx="2">
                  <c:v>0.376</c:v>
                </c:pt>
                <c:pt idx="3">
                  <c:v>0.35087719298245612</c:v>
                </c:pt>
                <c:pt idx="4">
                  <c:v>0.36842105263157893</c:v>
                </c:pt>
                <c:pt idx="5">
                  <c:v>0.29166666666666669</c:v>
                </c:pt>
                <c:pt idx="6">
                  <c:v>0.29166666666666669</c:v>
                </c:pt>
                <c:pt idx="7">
                  <c:v>0.27956989247311825</c:v>
                </c:pt>
                <c:pt idx="8">
                  <c:v>0.42391304347826086</c:v>
                </c:pt>
                <c:pt idx="9">
                  <c:v>0.40697674418604651</c:v>
                </c:pt>
                <c:pt idx="10">
                  <c:v>0.4956521739130435</c:v>
                </c:pt>
                <c:pt idx="11">
                  <c:v>0.44961240310077522</c:v>
                </c:pt>
                <c:pt idx="12">
                  <c:v>0.5</c:v>
                </c:pt>
                <c:pt idx="13">
                  <c:v>0.43</c:v>
                </c:pt>
                <c:pt idx="14">
                  <c:v>0.45</c:v>
                </c:pt>
                <c:pt idx="15">
                  <c:v>0.53</c:v>
                </c:pt>
                <c:pt idx="16">
                  <c:v>0.44</c:v>
                </c:pt>
                <c:pt idx="17">
                  <c:v>0.61</c:v>
                </c:pt>
                <c:pt idx="18">
                  <c:v>0.56000000000000005</c:v>
                </c:pt>
                <c:pt idx="19">
                  <c:v>0.65</c:v>
                </c:pt>
                <c:pt idx="20">
                  <c:v>0.55752212389380529</c:v>
                </c:pt>
              </c:numCache>
            </c:numRef>
          </c:val>
          <c:smooth val="0"/>
          <c:extLst>
            <c:ext xmlns:c16="http://schemas.microsoft.com/office/drawing/2014/chart" uri="{C3380CC4-5D6E-409C-BE32-E72D297353CC}">
              <c16:uniqueId val="{00000000-9DE0-4E01-9BDA-EB315F2B4889}"/>
            </c:ext>
          </c:extLst>
        </c:ser>
        <c:dLbls>
          <c:showLegendKey val="0"/>
          <c:showVal val="0"/>
          <c:showCatName val="0"/>
          <c:showSerName val="0"/>
          <c:showPercent val="0"/>
          <c:showBubbleSize val="0"/>
        </c:dLbls>
        <c:smooth val="0"/>
        <c:axId val="2140238504"/>
        <c:axId val="2140237608"/>
      </c:lineChart>
      <c:catAx>
        <c:axId val="214023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0237608"/>
        <c:crosses val="autoZero"/>
        <c:auto val="1"/>
        <c:lblAlgn val="ctr"/>
        <c:lblOffset val="100"/>
        <c:noMultiLvlLbl val="0"/>
      </c:catAx>
      <c:valAx>
        <c:axId val="2140237608"/>
        <c:scaling>
          <c:orientation val="minMax"/>
        </c:scaling>
        <c:delete val="1"/>
        <c:axPos val="l"/>
        <c:numFmt formatCode="0%" sourceLinked="1"/>
        <c:majorTickMark val="none"/>
        <c:minorTickMark val="none"/>
        <c:tickLblPos val="nextTo"/>
        <c:crossAx val="2140238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'Visuals '!$B$39</c:f>
              <c:strCache>
                <c:ptCount val="1"/>
                <c:pt idx="0">
                  <c:v>Wave 3</c:v>
                </c:pt>
              </c:strCache>
            </c:strRef>
          </c:tx>
          <c:spPr>
            <a:solidFill>
              <a:srgbClr val="740047"/>
            </a:solidFill>
            <a:ln>
              <a:noFill/>
            </a:ln>
            <a:effectLst/>
          </c:spPr>
          <c:invertIfNegative val="0"/>
          <c:cat>
            <c:strRef>
              <c:f>'Visuals '!$A$40:$A$44</c:f>
              <c:strCache>
                <c:ptCount val="5"/>
                <c:pt idx="0">
                  <c:v>All grants to equity-led organisations</c:v>
                </c:pt>
                <c:pt idx="1">
                  <c:v>BAME-led organisations</c:v>
                </c:pt>
                <c:pt idx="2">
                  <c:v>Deaf and Disabled -led organisations</c:v>
                </c:pt>
                <c:pt idx="3">
                  <c:v>LGBT+-led organisations</c:v>
                </c:pt>
                <c:pt idx="4">
                  <c:v>Women-led organisations</c:v>
                </c:pt>
              </c:strCache>
            </c:strRef>
          </c:cat>
          <c:val>
            <c:numRef>
              <c:f>'Visuals '!$B$40:$B$44</c:f>
              <c:numCache>
                <c:formatCode>0.0%</c:formatCode>
                <c:ptCount val="5"/>
                <c:pt idx="0">
                  <c:v>0.73535343490662897</c:v>
                </c:pt>
                <c:pt idx="1">
                  <c:v>0.48919949174078781</c:v>
                </c:pt>
                <c:pt idx="2">
                  <c:v>0.11054637865311309</c:v>
                </c:pt>
                <c:pt idx="3">
                  <c:v>5.7179161372299871E-2</c:v>
                </c:pt>
                <c:pt idx="4">
                  <c:v>0.31512071156289706</c:v>
                </c:pt>
              </c:numCache>
            </c:numRef>
          </c:val>
          <c:extLst>
            <c:ext xmlns:c16="http://schemas.microsoft.com/office/drawing/2014/chart" uri="{C3380CC4-5D6E-409C-BE32-E72D297353CC}">
              <c16:uniqueId val="{00000000-B098-4BCB-B3F9-8CD732AD8B36}"/>
            </c:ext>
          </c:extLst>
        </c:ser>
        <c:dLbls>
          <c:showLegendKey val="0"/>
          <c:showVal val="0"/>
          <c:showCatName val="0"/>
          <c:showSerName val="0"/>
          <c:showPercent val="0"/>
          <c:showBubbleSize val="0"/>
        </c:dLbls>
        <c:gapWidth val="219"/>
        <c:overlap val="-27"/>
        <c:axId val="524394176"/>
        <c:axId val="524395160"/>
      </c:barChart>
      <c:catAx>
        <c:axId val="52439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5160"/>
        <c:crosses val="autoZero"/>
        <c:auto val="1"/>
        <c:lblAlgn val="ctr"/>
        <c:lblOffset val="100"/>
        <c:noMultiLvlLbl val="0"/>
      </c:catAx>
      <c:valAx>
        <c:axId val="524395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4394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cat>
            <c:strRef>
              <c:f>CHARTS!$A$48:$A$59</c:f>
              <c:strCache>
                <c:ptCount val="12"/>
                <c:pt idx="0">
                  <c:v>Homelessness </c:v>
                </c:pt>
                <c:pt idx="1">
                  <c:v>Mental health </c:v>
                </c:pt>
                <c:pt idx="2">
                  <c:v>Domestic abuse / violence against women and girls </c:v>
                </c:pt>
                <c:pt idx="3">
                  <c:v>Infrastructure (civil society support organisations) </c:v>
                </c:pt>
                <c:pt idx="4">
                  <c:v>Equity and inclusion </c:v>
                </c:pt>
                <c:pt idx="5">
                  <c:v>Refugees and migrants</c:v>
                </c:pt>
                <c:pt idx="6">
                  <c:v>Arts and culture </c:v>
                </c:pt>
                <c:pt idx="7">
                  <c:v>Food </c:v>
                </c:pt>
                <c:pt idx="8">
                  <c:v>Advice </c:v>
                </c:pt>
                <c:pt idx="9">
                  <c:v>People at risk (including older people, disabled people, and people with long-term physical health conditions) </c:v>
                </c:pt>
                <c:pt idx="10">
                  <c:v>Children and young people </c:v>
                </c:pt>
                <c:pt idx="11">
                  <c:v>Other</c:v>
                </c:pt>
              </c:strCache>
            </c:strRef>
          </c:cat>
          <c:val>
            <c:numRef>
              <c:f>CHARTS!$B$48:$B$59</c:f>
            </c:numRef>
          </c:val>
          <c:extLst>
            <c:ext xmlns:c16="http://schemas.microsoft.com/office/drawing/2014/chart" uri="{C3380CC4-5D6E-409C-BE32-E72D297353CC}">
              <c16:uniqueId val="{00000000-B21F-4703-97BA-14FD9AB17263}"/>
            </c:ext>
          </c:extLst>
        </c:ser>
        <c:ser>
          <c:idx val="1"/>
          <c:order val="1"/>
          <c:cat>
            <c:strRef>
              <c:f>CHARTS!$A$48:$A$59</c:f>
              <c:strCache>
                <c:ptCount val="12"/>
                <c:pt idx="0">
                  <c:v>Homelessness </c:v>
                </c:pt>
                <c:pt idx="1">
                  <c:v>Mental health </c:v>
                </c:pt>
                <c:pt idx="2">
                  <c:v>Domestic abuse / violence against women and girls </c:v>
                </c:pt>
                <c:pt idx="3">
                  <c:v>Infrastructure (civil society support organisations) </c:v>
                </c:pt>
                <c:pt idx="4">
                  <c:v>Equity and inclusion </c:v>
                </c:pt>
                <c:pt idx="5">
                  <c:v>Refugees and migrants</c:v>
                </c:pt>
                <c:pt idx="6">
                  <c:v>Arts and culture </c:v>
                </c:pt>
                <c:pt idx="7">
                  <c:v>Food </c:v>
                </c:pt>
                <c:pt idx="8">
                  <c:v>Advice </c:v>
                </c:pt>
                <c:pt idx="9">
                  <c:v>People at risk (including older people, disabled people, and people with long-term physical health conditions) </c:v>
                </c:pt>
                <c:pt idx="10">
                  <c:v>Children and young people </c:v>
                </c:pt>
                <c:pt idx="11">
                  <c:v>Other</c:v>
                </c:pt>
              </c:strCache>
            </c:strRef>
          </c:cat>
          <c:val>
            <c:numRef>
              <c:f>CHARTS!$C$48:$C$59</c:f>
            </c:numRef>
          </c:val>
          <c:extLst>
            <c:ext xmlns:c16="http://schemas.microsoft.com/office/drawing/2014/chart" uri="{C3380CC4-5D6E-409C-BE32-E72D297353CC}">
              <c16:uniqueId val="{00000001-B21F-4703-97BA-14FD9AB17263}"/>
            </c:ext>
          </c:extLst>
        </c:ser>
        <c:ser>
          <c:idx val="2"/>
          <c:order val="2"/>
          <c:cat>
            <c:strRef>
              <c:f>CHARTS!$A$48:$A$59</c:f>
              <c:strCache>
                <c:ptCount val="12"/>
                <c:pt idx="0">
                  <c:v>Homelessness </c:v>
                </c:pt>
                <c:pt idx="1">
                  <c:v>Mental health </c:v>
                </c:pt>
                <c:pt idx="2">
                  <c:v>Domestic abuse / violence against women and girls </c:v>
                </c:pt>
                <c:pt idx="3">
                  <c:v>Infrastructure (civil society support organisations) </c:v>
                </c:pt>
                <c:pt idx="4">
                  <c:v>Equity and inclusion </c:v>
                </c:pt>
                <c:pt idx="5">
                  <c:v>Refugees and migrants</c:v>
                </c:pt>
                <c:pt idx="6">
                  <c:v>Arts and culture </c:v>
                </c:pt>
                <c:pt idx="7">
                  <c:v>Food </c:v>
                </c:pt>
                <c:pt idx="8">
                  <c:v>Advice </c:v>
                </c:pt>
                <c:pt idx="9">
                  <c:v>People at risk (including older people, disabled people, and people with long-term physical health conditions) </c:v>
                </c:pt>
                <c:pt idx="10">
                  <c:v>Children and young people </c:v>
                </c:pt>
                <c:pt idx="11">
                  <c:v>Other</c:v>
                </c:pt>
              </c:strCache>
            </c:strRef>
          </c:cat>
          <c:val>
            <c:numRef>
              <c:f>CHARTS!$D$48:$D$59</c:f>
            </c:numRef>
          </c:val>
          <c:extLst>
            <c:ext xmlns:c16="http://schemas.microsoft.com/office/drawing/2014/chart" uri="{C3380CC4-5D6E-409C-BE32-E72D297353CC}">
              <c16:uniqueId val="{00000002-B21F-4703-97BA-14FD9AB17263}"/>
            </c:ext>
          </c:extLst>
        </c:ser>
        <c:ser>
          <c:idx val="3"/>
          <c:order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4-B21F-4703-97BA-14FD9AB172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B21F-4703-97BA-14FD9AB172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8-B21F-4703-97BA-14FD9AB172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A-B21F-4703-97BA-14FD9AB1726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C-B21F-4703-97BA-14FD9AB1726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E-B21F-4703-97BA-14FD9AB1726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0-B21F-4703-97BA-14FD9AB17263}"/>
              </c:ext>
            </c:extLst>
          </c:dPt>
          <c:dPt>
            <c:idx val="7"/>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12-B21F-4703-97BA-14FD9AB17263}"/>
              </c:ext>
            </c:extLst>
          </c:dPt>
          <c:dPt>
            <c:idx val="8"/>
            <c:bubble3D val="0"/>
            <c:spPr>
              <a:solidFill>
                <a:srgbClr val="92D050"/>
              </a:solidFill>
              <a:ln w="19050">
                <a:solidFill>
                  <a:schemeClr val="lt1"/>
                </a:solidFill>
              </a:ln>
              <a:effectLst/>
            </c:spPr>
            <c:extLst>
              <c:ext xmlns:c16="http://schemas.microsoft.com/office/drawing/2014/chart" uri="{C3380CC4-5D6E-409C-BE32-E72D297353CC}">
                <c16:uniqueId val="{00000014-B21F-4703-97BA-14FD9AB17263}"/>
              </c:ext>
            </c:extLst>
          </c:dPt>
          <c:dPt>
            <c:idx val="9"/>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16-B21F-4703-97BA-14FD9AB17263}"/>
              </c:ext>
            </c:extLst>
          </c:dPt>
          <c:dPt>
            <c:idx val="1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18-B21F-4703-97BA-14FD9AB17263}"/>
              </c:ext>
            </c:extLst>
          </c:dPt>
          <c:dLbls>
            <c:dLbl>
              <c:idx val="6"/>
              <c:layout>
                <c:manualLayout>
                  <c:x val="-1.1328488930375396E-2"/>
                  <c:y val="-5.947475914968510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B21F-4703-97BA-14FD9AB17263}"/>
                </c:ext>
              </c:extLst>
            </c:dLbl>
            <c:dLbl>
              <c:idx val="9"/>
              <c:tx>
                <c:rich>
                  <a:bodyPr/>
                  <a:lstStyle/>
                  <a:p>
                    <a:r>
                      <a:rPr lang="en-GB" baseline="0"/>
                      <a:t>People at risk (including older people, disabled people and people with long term health conditions)
</a:t>
                    </a:r>
                    <a:fld id="{9D501316-B9DF-4016-A898-85CDA2521EC9}" type="PERCENTAGE">
                      <a:rPr lang="en-GB" baseline="0"/>
                      <a:pPr/>
                      <a:t>[PERCENTAGE]</a:t>
                    </a:fld>
                    <a:endParaRPr lang="en-GB"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B21F-4703-97BA-14FD9AB172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CHARTS!$A$48:$A$59</c:f>
              <c:strCache>
                <c:ptCount val="12"/>
                <c:pt idx="0">
                  <c:v>Homelessness </c:v>
                </c:pt>
                <c:pt idx="1">
                  <c:v>Mental health </c:v>
                </c:pt>
                <c:pt idx="2">
                  <c:v>Domestic abuse / violence against women and girls </c:v>
                </c:pt>
                <c:pt idx="3">
                  <c:v>Infrastructure (civil society support organisations) </c:v>
                </c:pt>
                <c:pt idx="4">
                  <c:v>Equity and inclusion </c:v>
                </c:pt>
                <c:pt idx="5">
                  <c:v>Refugees and migrants</c:v>
                </c:pt>
                <c:pt idx="6">
                  <c:v>Arts and culture </c:v>
                </c:pt>
                <c:pt idx="7">
                  <c:v>Food </c:v>
                </c:pt>
                <c:pt idx="8">
                  <c:v>Advice </c:v>
                </c:pt>
                <c:pt idx="9">
                  <c:v>People at risk (including older people, disabled people, and people with long-term physical health conditions) </c:v>
                </c:pt>
                <c:pt idx="10">
                  <c:v>Children and young people </c:v>
                </c:pt>
                <c:pt idx="11">
                  <c:v>Other</c:v>
                </c:pt>
              </c:strCache>
            </c:strRef>
          </c:cat>
          <c:val>
            <c:numRef>
              <c:f>CHARTS!$E$48:$E$58</c:f>
              <c:numCache>
                <c:formatCode>"£"#,##0</c:formatCode>
                <c:ptCount val="11"/>
                <c:pt idx="0">
                  <c:v>1252163</c:v>
                </c:pt>
                <c:pt idx="1">
                  <c:v>1327687</c:v>
                </c:pt>
                <c:pt idx="2">
                  <c:v>1885443</c:v>
                </c:pt>
                <c:pt idx="3">
                  <c:v>2141819</c:v>
                </c:pt>
                <c:pt idx="4">
                  <c:v>2252740</c:v>
                </c:pt>
                <c:pt idx="5">
                  <c:v>2869279</c:v>
                </c:pt>
                <c:pt idx="6">
                  <c:v>2910433</c:v>
                </c:pt>
                <c:pt idx="7">
                  <c:v>3220782</c:v>
                </c:pt>
                <c:pt idx="8">
                  <c:v>3504083</c:v>
                </c:pt>
                <c:pt idx="9">
                  <c:v>9483880</c:v>
                </c:pt>
                <c:pt idx="10">
                  <c:v>10689786</c:v>
                </c:pt>
              </c:numCache>
            </c:numRef>
          </c:val>
          <c:extLst>
            <c:ext xmlns:c16="http://schemas.microsoft.com/office/drawing/2014/chart" uri="{C3380CC4-5D6E-409C-BE32-E72D297353CC}">
              <c16:uniqueId val="{00000019-B21F-4703-97BA-14FD9AB172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8BBAC-9F00-49FF-A6B9-5FA09280FB23}" type="datetimeFigureOut">
              <a:rPr lang="en-GB" smtClean="0"/>
              <a:t>12/01/2021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0F7F4-7BFA-4094-8CEB-CD33A707AD9A}" type="slidenum">
              <a:rPr lang="en-GB" smtClean="0"/>
              <a:t>‹#›</a:t>
            </a:fld>
            <a:endParaRPr lang="en-GB"/>
          </a:p>
        </p:txBody>
      </p:sp>
    </p:spTree>
    <p:extLst>
      <p:ext uri="{BB962C8B-B14F-4D97-AF65-F5344CB8AC3E}">
        <p14:creationId xmlns:p14="http://schemas.microsoft.com/office/powerpoint/2010/main" val="347815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a:t>
            </a:fld>
            <a:endParaRPr lang="en-GB"/>
          </a:p>
        </p:txBody>
      </p:sp>
    </p:spTree>
    <p:extLst>
      <p:ext uri="{BB962C8B-B14F-4D97-AF65-F5344CB8AC3E}">
        <p14:creationId xmlns:p14="http://schemas.microsoft.com/office/powerpoint/2010/main" val="291300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353D42"/>
                </a:solidFill>
                <a:latin typeface="Arial"/>
                <a:cs typeface="Arial"/>
              </a:rPr>
              <a:t>This week 56 per cent of responding organisations (63) saw an increase in the number of people seeking support in the last two weeks. </a:t>
            </a:r>
          </a:p>
          <a:p>
            <a:endParaRPr lang="en-GB" sz="1200" dirty="0">
              <a:solidFill>
                <a:srgbClr val="353D42"/>
              </a:solidFill>
              <a:latin typeface="Arial" panose="020B0604020202020204" pitchFamily="34" charset="0"/>
              <a:cs typeface="Arial" panose="020B0604020202020204" pitchFamily="34" charset="0"/>
            </a:endParaRPr>
          </a:p>
          <a:p>
            <a:r>
              <a:rPr lang="en-GB" sz="1200" dirty="0">
                <a:solidFill>
                  <a:srgbClr val="353D42"/>
                </a:solidFill>
                <a:latin typeface="Arial"/>
                <a:cs typeface="Arial"/>
              </a:rPr>
              <a:t>43 reported little change in numbers and 7 reported a decrease. </a:t>
            </a:r>
            <a:endParaRPr lang="en-GB" sz="1200" dirty="0">
              <a:solidFill>
                <a:srgbClr val="353D42"/>
              </a:solidFill>
              <a:latin typeface="Arial" panose="020B0604020202020204" pitchFamily="34" charset="0"/>
              <a:cs typeface="Arial" panose="020B0604020202020204" pitchFamily="34" charset="0"/>
            </a:endParaRPr>
          </a:p>
          <a:p>
            <a:endParaRPr lang="en-GB" sz="1200" dirty="0">
              <a:solidFill>
                <a:srgbClr val="353D42"/>
              </a:solidFill>
              <a:latin typeface="Arial" panose="020B0604020202020204" pitchFamily="34" charset="0"/>
              <a:cs typeface="Arial" panose="020B0604020202020204" pitchFamily="34" charset="0"/>
            </a:endParaRPr>
          </a:p>
          <a:p>
            <a:r>
              <a:rPr lang="en-GB" sz="1200" dirty="0">
                <a:latin typeface="Arial"/>
                <a:cs typeface="Arial"/>
              </a:rPr>
              <a:t>Organisations working with BAME Londoners were more likely to report increased need at 60%. Organisation working with young people were significantly less likely to report higher demand at 29%.</a:t>
            </a:r>
            <a:endParaRPr lang="en-GB" sz="1200" dirty="0">
              <a:solidFill>
                <a:srgbClr val="353D42"/>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22</a:t>
            </a:fld>
            <a:endParaRPr lang="en-GB"/>
          </a:p>
        </p:txBody>
      </p:sp>
    </p:spTree>
    <p:extLst>
      <p:ext uri="{BB962C8B-B14F-4D97-AF65-F5344CB8AC3E}">
        <p14:creationId xmlns:p14="http://schemas.microsoft.com/office/powerpoint/2010/main" val="261513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24</a:t>
            </a:fld>
            <a:endParaRPr lang="en-GB"/>
          </a:p>
        </p:txBody>
      </p:sp>
    </p:spTree>
    <p:extLst>
      <p:ext uri="{BB962C8B-B14F-4D97-AF65-F5344CB8AC3E}">
        <p14:creationId xmlns:p14="http://schemas.microsoft.com/office/powerpoint/2010/main" val="65806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25</a:t>
            </a:fld>
            <a:endParaRPr lang="en-GB"/>
          </a:p>
        </p:txBody>
      </p:sp>
    </p:spTree>
    <p:extLst>
      <p:ext uri="{BB962C8B-B14F-4D97-AF65-F5344CB8AC3E}">
        <p14:creationId xmlns:p14="http://schemas.microsoft.com/office/powerpoint/2010/main" val="15461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26</a:t>
            </a:fld>
            <a:endParaRPr lang="en-GB"/>
          </a:p>
        </p:txBody>
      </p:sp>
    </p:spTree>
    <p:extLst>
      <p:ext uri="{BB962C8B-B14F-4D97-AF65-F5344CB8AC3E}">
        <p14:creationId xmlns:p14="http://schemas.microsoft.com/office/powerpoint/2010/main" val="165546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27</a:t>
            </a:fld>
            <a:endParaRPr lang="en-GB"/>
          </a:p>
        </p:txBody>
      </p:sp>
    </p:spTree>
    <p:extLst>
      <p:ext uri="{BB962C8B-B14F-4D97-AF65-F5344CB8AC3E}">
        <p14:creationId xmlns:p14="http://schemas.microsoft.com/office/powerpoint/2010/main" val="235367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28</a:t>
            </a:fld>
            <a:endParaRPr lang="en-GB"/>
          </a:p>
        </p:txBody>
      </p:sp>
    </p:spTree>
    <p:extLst>
      <p:ext uri="{BB962C8B-B14F-4D97-AF65-F5344CB8AC3E}">
        <p14:creationId xmlns:p14="http://schemas.microsoft.com/office/powerpoint/2010/main" val="309867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29</a:t>
            </a:fld>
            <a:endParaRPr lang="en-GB"/>
          </a:p>
        </p:txBody>
      </p:sp>
    </p:spTree>
    <p:extLst>
      <p:ext uri="{BB962C8B-B14F-4D97-AF65-F5344CB8AC3E}">
        <p14:creationId xmlns:p14="http://schemas.microsoft.com/office/powerpoint/2010/main" val="128733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F7F4-7BFA-4094-8CEB-CD33A707AD9A}" type="slidenum">
              <a:rPr lang="en-GB" smtClean="0"/>
              <a:t>30</a:t>
            </a:fld>
            <a:endParaRPr lang="en-GB"/>
          </a:p>
        </p:txBody>
      </p:sp>
    </p:spTree>
    <p:extLst>
      <p:ext uri="{BB962C8B-B14F-4D97-AF65-F5344CB8AC3E}">
        <p14:creationId xmlns:p14="http://schemas.microsoft.com/office/powerpoint/2010/main" val="165783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b="1">
                <a:solidFill>
                  <a:schemeClr val="bg1"/>
                </a:solidFill>
                <a:latin typeface="+mn-lt"/>
              </a:defRPr>
            </a:lvl1pPr>
          </a:lstStyle>
          <a:p>
            <a:r>
              <a:rPr kumimoji="0"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2D67E237-97D7-470A-92AD-61B07DE2FC3B}" type="datetimeFigureOut">
              <a:rPr lang="en-GB" smtClean="0"/>
              <a:t>12/01/2021</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4BA05F0-A7E9-4279-88E8-F00CC5298D27}" type="slidenum">
              <a:rPr lang="en-GB" smtClean="0"/>
              <a:t>‹#›</a:t>
            </a:fld>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2240" y="4817523"/>
            <a:ext cx="2228986" cy="1857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67E237-97D7-470A-92AD-61B07DE2FC3B}"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05F0-A7E9-4279-88E8-F00CC5298D2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67E237-97D7-470A-92AD-61B07DE2FC3B}"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05F0-A7E9-4279-88E8-F00CC5298D2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491" y="589312"/>
            <a:ext cx="8229600" cy="1066800"/>
          </a:xfrm>
        </p:spPr>
        <p:txBody>
          <a:bodyPr/>
          <a:lstStyle>
            <a:lvl1pPr>
              <a:defRPr b="1">
                <a:latin typeface="Century Gothic" panose="020B0502020202020204"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29600" cy="472971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2D67E237-97D7-470A-92AD-61B07DE2FC3B}"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05F0-A7E9-4279-88E8-F00CC5298D27}"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1048" y="5733256"/>
            <a:ext cx="1023043" cy="8523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67E237-97D7-470A-92AD-61B07DE2FC3B}"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05F0-A7E9-4279-88E8-F00CC5298D2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67E237-97D7-470A-92AD-61B07DE2FC3B}"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05F0-A7E9-4279-88E8-F00CC5298D27}"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2D67E237-97D7-470A-92AD-61B07DE2FC3B}" type="datetimeFigureOut">
              <a:rPr lang="en-GB" smtClean="0"/>
              <a:t>12/01/2021</a:t>
            </a:fld>
            <a:endParaRPr lang="en-GB"/>
          </a:p>
        </p:txBody>
      </p:sp>
      <p:sp>
        <p:nvSpPr>
          <p:cNvPr id="27" name="Slide Number Placeholder 26"/>
          <p:cNvSpPr>
            <a:spLocks noGrp="1"/>
          </p:cNvSpPr>
          <p:nvPr>
            <p:ph type="sldNum" sz="quarter" idx="11"/>
          </p:nvPr>
        </p:nvSpPr>
        <p:spPr/>
        <p:txBody>
          <a:bodyPr rtlCol="0"/>
          <a:lstStyle/>
          <a:p>
            <a:fld id="{74BA05F0-A7E9-4279-88E8-F00CC5298D27}"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2D67E237-97D7-470A-92AD-61B07DE2FC3B}" type="datetimeFigureOut">
              <a:rPr lang="en-GB" smtClean="0"/>
              <a:t>12/01/2021</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74BA05F0-A7E9-4279-88E8-F00CC5298D2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7E237-97D7-470A-92AD-61B07DE2FC3B}"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BA05F0-A7E9-4279-88E8-F00CC5298D2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67E237-97D7-470A-92AD-61B07DE2FC3B}"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05F0-A7E9-4279-88E8-F00CC5298D27}"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67E237-97D7-470A-92AD-61B07DE2FC3B}"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05F0-A7E9-4279-88E8-F00CC5298D2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D67E237-97D7-470A-92AD-61B07DE2FC3B}" type="datetimeFigureOut">
              <a:rPr lang="en-GB" smtClean="0"/>
              <a:t>12/01/2021</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4BA05F0-A7E9-4279-88E8-F00CC5298D2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AEFEC7-7295-4618-8815-E033FCE29383}"/>
              </a:ext>
            </a:extLst>
          </p:cNvPr>
          <p:cNvSpPr>
            <a:spLocks noGrp="1"/>
          </p:cNvSpPr>
          <p:nvPr>
            <p:ph type="subTitle" idx="1"/>
          </p:nvPr>
        </p:nvSpPr>
        <p:spPr/>
        <p:txBody>
          <a:bodyPr/>
          <a:lstStyle/>
          <a:p>
            <a:r>
              <a:rPr lang="en-GB" b="1" dirty="0"/>
              <a:t>Pre-release report headlines</a:t>
            </a:r>
          </a:p>
          <a:p>
            <a:r>
              <a:rPr lang="en-GB" dirty="0"/>
              <a:t>12 January 2021</a:t>
            </a:r>
          </a:p>
        </p:txBody>
      </p:sp>
      <p:sp>
        <p:nvSpPr>
          <p:cNvPr id="4" name="Subtitle 2">
            <a:extLst>
              <a:ext uri="{FF2B5EF4-FFF2-40B4-BE49-F238E27FC236}">
                <a16:creationId xmlns:a16="http://schemas.microsoft.com/office/drawing/2014/main" id="{4E1752D2-A066-45C0-9250-A36A30D565F1}"/>
              </a:ext>
            </a:extLst>
          </p:cNvPr>
          <p:cNvSpPr txBox="1">
            <a:spLocks/>
          </p:cNvSpPr>
          <p:nvPr/>
        </p:nvSpPr>
        <p:spPr>
          <a:xfrm>
            <a:off x="457200" y="2950117"/>
            <a:ext cx="7139136"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Century Gothic" panose="020B0502020202020204" pitchFamily="34" charset="0"/>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4800" b="1" dirty="0">
                <a:solidFill>
                  <a:schemeClr val="bg1"/>
                </a:solidFill>
              </a:rPr>
              <a:t>What London needs…</a:t>
            </a:r>
          </a:p>
        </p:txBody>
      </p:sp>
    </p:spTree>
    <p:extLst>
      <p:ext uri="{BB962C8B-B14F-4D97-AF65-F5344CB8AC3E}">
        <p14:creationId xmlns:p14="http://schemas.microsoft.com/office/powerpoint/2010/main" val="101340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A979-0477-44DA-9E40-75614746DCFB}"/>
              </a:ext>
            </a:extLst>
          </p:cNvPr>
          <p:cNvSpPr>
            <a:spLocks noGrp="1"/>
          </p:cNvSpPr>
          <p:nvPr>
            <p:ph type="title"/>
          </p:nvPr>
        </p:nvSpPr>
        <p:spPr/>
        <p:txBody>
          <a:bodyPr/>
          <a:lstStyle/>
          <a:p>
            <a:r>
              <a:rPr lang="en-GB" dirty="0"/>
              <a:t>Review of regional strategies</a:t>
            </a:r>
          </a:p>
        </p:txBody>
      </p:sp>
      <p:sp>
        <p:nvSpPr>
          <p:cNvPr id="3" name="Content Placeholder 2">
            <a:extLst>
              <a:ext uri="{FF2B5EF4-FFF2-40B4-BE49-F238E27FC236}">
                <a16:creationId xmlns:a16="http://schemas.microsoft.com/office/drawing/2014/main" id="{A0803A16-54C1-47DD-9ACB-918CA109A60B}"/>
              </a:ext>
            </a:extLst>
          </p:cNvPr>
          <p:cNvSpPr>
            <a:spLocks noGrp="1"/>
          </p:cNvSpPr>
          <p:nvPr>
            <p:ph idx="1"/>
          </p:nvPr>
        </p:nvSpPr>
        <p:spPr/>
        <p:txBody>
          <a:bodyPr/>
          <a:lstStyle/>
          <a:p>
            <a:r>
              <a:rPr lang="en-GB" dirty="0"/>
              <a:t>All documents on the list were read and key points listed</a:t>
            </a:r>
          </a:p>
          <a:p>
            <a:r>
              <a:rPr lang="en-GB" dirty="0"/>
              <a:t>Priorities were grouped using same headings as JSNAs, but some different sub-headings:</a:t>
            </a:r>
          </a:p>
          <a:p>
            <a:pPr lvl="1"/>
            <a:r>
              <a:rPr lang="en-GB" dirty="0"/>
              <a:t>Health (e.g. mental health)</a:t>
            </a:r>
          </a:p>
          <a:p>
            <a:pPr lvl="1"/>
            <a:r>
              <a:rPr lang="en-GB" dirty="0"/>
              <a:t>Structural (e.g. affordable housing)</a:t>
            </a:r>
          </a:p>
          <a:p>
            <a:pPr lvl="1"/>
            <a:r>
              <a:rPr lang="en-GB" dirty="0"/>
              <a:t>Children and young people (e.g. early years)</a:t>
            </a:r>
          </a:p>
          <a:p>
            <a:pPr lvl="1"/>
            <a:r>
              <a:rPr lang="en-GB" dirty="0"/>
              <a:t>Social capital (e.g. volunteering)</a:t>
            </a:r>
          </a:p>
          <a:p>
            <a:pPr lvl="1"/>
            <a:r>
              <a:rPr lang="en-GB" dirty="0"/>
              <a:t>Over 65s (e.g. fuel poverty)</a:t>
            </a:r>
          </a:p>
          <a:p>
            <a:pPr lvl="1"/>
            <a:r>
              <a:rPr lang="en-GB" dirty="0"/>
              <a:t>Safety (e.g. legal aid)</a:t>
            </a:r>
          </a:p>
        </p:txBody>
      </p:sp>
    </p:spTree>
    <p:extLst>
      <p:ext uri="{BB962C8B-B14F-4D97-AF65-F5344CB8AC3E}">
        <p14:creationId xmlns:p14="http://schemas.microsoft.com/office/powerpoint/2010/main" val="178994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8A15-7479-426A-969A-473458F4C89E}"/>
              </a:ext>
            </a:extLst>
          </p:cNvPr>
          <p:cNvSpPr>
            <a:spLocks noGrp="1"/>
          </p:cNvSpPr>
          <p:nvPr>
            <p:ph type="title"/>
          </p:nvPr>
        </p:nvSpPr>
        <p:spPr/>
        <p:txBody>
          <a:bodyPr>
            <a:normAutofit/>
          </a:bodyPr>
          <a:lstStyle/>
          <a:p>
            <a:r>
              <a:rPr lang="en-GB" dirty="0"/>
              <a:t>Regional – key issues grid</a:t>
            </a:r>
          </a:p>
        </p:txBody>
      </p:sp>
      <p:pic>
        <p:nvPicPr>
          <p:cNvPr id="2050" name="Picture 2">
            <a:extLst>
              <a:ext uri="{FF2B5EF4-FFF2-40B4-BE49-F238E27FC236}">
                <a16:creationId xmlns:a16="http://schemas.microsoft.com/office/drawing/2014/main" id="{DA4C67EF-D6E8-416C-80F4-8708BD29F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21" y="1772816"/>
            <a:ext cx="8451477" cy="345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2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5F8F-5B05-4B08-A2B4-7BECF5C973EA}"/>
              </a:ext>
            </a:extLst>
          </p:cNvPr>
          <p:cNvSpPr>
            <a:spLocks noGrp="1"/>
          </p:cNvSpPr>
          <p:nvPr>
            <p:ph type="title"/>
          </p:nvPr>
        </p:nvSpPr>
        <p:spPr/>
        <p:txBody>
          <a:bodyPr/>
          <a:lstStyle/>
          <a:p>
            <a:r>
              <a:rPr lang="en-GB" dirty="0"/>
              <a:t>Regional – the priority list</a:t>
            </a:r>
          </a:p>
        </p:txBody>
      </p:sp>
      <p:sp>
        <p:nvSpPr>
          <p:cNvPr id="3" name="Content Placeholder 2">
            <a:extLst>
              <a:ext uri="{FF2B5EF4-FFF2-40B4-BE49-F238E27FC236}">
                <a16:creationId xmlns:a16="http://schemas.microsoft.com/office/drawing/2014/main" id="{36579DD4-54DD-4115-83C7-4BD470E211AB}"/>
              </a:ext>
            </a:extLst>
          </p:cNvPr>
          <p:cNvSpPr>
            <a:spLocks noGrp="1"/>
          </p:cNvSpPr>
          <p:nvPr>
            <p:ph idx="1"/>
          </p:nvPr>
        </p:nvSpPr>
        <p:spPr/>
        <p:txBody>
          <a:bodyPr>
            <a:normAutofit fontScale="85000" lnSpcReduction="20000"/>
          </a:bodyPr>
          <a:lstStyle/>
          <a:p>
            <a:r>
              <a:rPr lang="en-GB" dirty="0"/>
              <a:t>The top ten issues across the public bodies are:</a:t>
            </a:r>
          </a:p>
          <a:p>
            <a:pPr lvl="1"/>
            <a:r>
              <a:rPr lang="en-GB" dirty="0"/>
              <a:t>1. Air quality and environment (mentioned by 12 bodies)</a:t>
            </a:r>
          </a:p>
          <a:p>
            <a:pPr lvl="1"/>
            <a:r>
              <a:rPr lang="en-GB" dirty="0"/>
              <a:t>2. Public safety (10)</a:t>
            </a:r>
          </a:p>
          <a:p>
            <a:pPr lvl="1"/>
            <a:r>
              <a:rPr lang="en-GB" dirty="0"/>
              <a:t>3 = Affordable transport (9)</a:t>
            </a:r>
          </a:p>
          <a:p>
            <a:pPr lvl="1"/>
            <a:r>
              <a:rPr lang="en-GB" dirty="0"/>
              <a:t>3 = Community (9)</a:t>
            </a:r>
          </a:p>
          <a:p>
            <a:pPr lvl="1"/>
            <a:r>
              <a:rPr lang="en-GB" dirty="0"/>
              <a:t>5 = Housing standards (8)</a:t>
            </a:r>
          </a:p>
          <a:p>
            <a:pPr lvl="1"/>
            <a:r>
              <a:rPr lang="en-GB" dirty="0"/>
              <a:t>5 = Discrimination &amp; Hate crime (8)</a:t>
            </a:r>
          </a:p>
          <a:p>
            <a:pPr lvl="1"/>
            <a:r>
              <a:rPr lang="en-GB" dirty="0"/>
              <a:t>7. Affordable housing (7)</a:t>
            </a:r>
          </a:p>
          <a:p>
            <a:pPr lvl="1"/>
            <a:r>
              <a:rPr lang="en-GB" dirty="0"/>
              <a:t>8 = Accessibility (5)</a:t>
            </a:r>
          </a:p>
          <a:p>
            <a:pPr lvl="1"/>
            <a:r>
              <a:rPr lang="en-GB" dirty="0"/>
              <a:t>8 = Cost of living (5)</a:t>
            </a:r>
          </a:p>
          <a:p>
            <a:pPr lvl="1"/>
            <a:r>
              <a:rPr lang="en-GB" dirty="0"/>
              <a:t>8 = Road safety (5)</a:t>
            </a:r>
          </a:p>
          <a:p>
            <a:pPr lvl="1"/>
            <a:r>
              <a:rPr lang="en-GB" dirty="0"/>
              <a:t>8 = Skills training (5)</a:t>
            </a:r>
          </a:p>
          <a:p>
            <a:pPr lvl="1"/>
            <a:r>
              <a:rPr lang="en-GB" dirty="0"/>
              <a:t>8 = Social isolation (5)</a:t>
            </a:r>
          </a:p>
          <a:p>
            <a:endParaRPr lang="en-GB" dirty="0"/>
          </a:p>
        </p:txBody>
      </p:sp>
    </p:spTree>
    <p:extLst>
      <p:ext uri="{BB962C8B-B14F-4D97-AF65-F5344CB8AC3E}">
        <p14:creationId xmlns:p14="http://schemas.microsoft.com/office/powerpoint/2010/main" val="295073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C673-A5DE-4428-B1F2-CFCEFFE6AF94}"/>
              </a:ext>
            </a:extLst>
          </p:cNvPr>
          <p:cNvSpPr>
            <a:spLocks noGrp="1"/>
          </p:cNvSpPr>
          <p:nvPr>
            <p:ph type="title"/>
          </p:nvPr>
        </p:nvSpPr>
        <p:spPr/>
        <p:txBody>
          <a:bodyPr/>
          <a:lstStyle/>
          <a:p>
            <a:r>
              <a:rPr lang="en-GB" dirty="0"/>
              <a:t>Local and regional links</a:t>
            </a:r>
          </a:p>
        </p:txBody>
      </p:sp>
      <p:sp>
        <p:nvSpPr>
          <p:cNvPr id="3" name="Content Placeholder 2">
            <a:extLst>
              <a:ext uri="{FF2B5EF4-FFF2-40B4-BE49-F238E27FC236}">
                <a16:creationId xmlns:a16="http://schemas.microsoft.com/office/drawing/2014/main" id="{9FFAC0B6-6B32-4A86-99B0-D8090F6DA727}"/>
              </a:ext>
            </a:extLst>
          </p:cNvPr>
          <p:cNvSpPr>
            <a:spLocks noGrp="1"/>
          </p:cNvSpPr>
          <p:nvPr>
            <p:ph idx="1"/>
          </p:nvPr>
        </p:nvSpPr>
        <p:spPr/>
        <p:txBody>
          <a:bodyPr numCol="1">
            <a:normAutofit/>
          </a:bodyPr>
          <a:lstStyle/>
          <a:p>
            <a:r>
              <a:rPr lang="en-GB" dirty="0"/>
              <a:t>Some themes are present in both the local and the regional strategies, and are also issues we’ve seen have an impact during the times of crisis of the last year</a:t>
            </a:r>
          </a:p>
          <a:p>
            <a:r>
              <a:rPr lang="en-GB" dirty="0"/>
              <a:t>The top three issues with links between the local and the regional are:</a:t>
            </a:r>
          </a:p>
          <a:p>
            <a:pPr lvl="1"/>
            <a:r>
              <a:rPr lang="en-GB" dirty="0"/>
              <a:t>Affordable housing</a:t>
            </a:r>
          </a:p>
          <a:p>
            <a:pPr lvl="1"/>
            <a:r>
              <a:rPr lang="en-GB" dirty="0"/>
              <a:t>Housing standards</a:t>
            </a:r>
          </a:p>
          <a:p>
            <a:pPr lvl="1"/>
            <a:r>
              <a:rPr lang="en-GB" dirty="0"/>
              <a:t>Social isolation</a:t>
            </a:r>
          </a:p>
        </p:txBody>
      </p:sp>
    </p:spTree>
    <p:extLst>
      <p:ext uri="{BB962C8B-B14F-4D97-AF65-F5344CB8AC3E}">
        <p14:creationId xmlns:p14="http://schemas.microsoft.com/office/powerpoint/2010/main" val="249844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F03DD-E9BF-45F7-A1E5-B1BE0124A8BD}"/>
              </a:ext>
            </a:extLst>
          </p:cNvPr>
          <p:cNvSpPr>
            <a:spLocks noGrp="1"/>
          </p:cNvSpPr>
          <p:nvPr>
            <p:ph type="title"/>
          </p:nvPr>
        </p:nvSpPr>
        <p:spPr/>
        <p:txBody>
          <a:bodyPr/>
          <a:lstStyle/>
          <a:p>
            <a:r>
              <a:rPr lang="en-GB" dirty="0"/>
              <a:t>London Funders mapping 2019</a:t>
            </a:r>
          </a:p>
        </p:txBody>
      </p:sp>
      <p:sp>
        <p:nvSpPr>
          <p:cNvPr id="3" name="Content Placeholder 2">
            <a:extLst>
              <a:ext uri="{FF2B5EF4-FFF2-40B4-BE49-F238E27FC236}">
                <a16:creationId xmlns:a16="http://schemas.microsoft.com/office/drawing/2014/main" id="{8C3D89F4-D7B8-40D8-8886-9DAFE6223C0A}"/>
              </a:ext>
            </a:extLst>
          </p:cNvPr>
          <p:cNvSpPr>
            <a:spLocks noGrp="1"/>
          </p:cNvSpPr>
          <p:nvPr>
            <p:ph idx="1"/>
          </p:nvPr>
        </p:nvSpPr>
        <p:spPr/>
        <p:txBody>
          <a:bodyPr/>
          <a:lstStyle/>
          <a:p>
            <a:r>
              <a:rPr lang="en-GB" dirty="0"/>
              <a:t>Survey of members to identify how much funding was distributed, where, on what</a:t>
            </a:r>
          </a:p>
          <a:p>
            <a:r>
              <a:rPr lang="en-GB" dirty="0"/>
              <a:t>£0.5bn of funding mapped</a:t>
            </a:r>
          </a:p>
          <a:p>
            <a:r>
              <a:rPr lang="en-GB" dirty="0"/>
              <a:t>All sectors of membership responded, covering grants, social investment and commissioned services</a:t>
            </a:r>
          </a:p>
          <a:p>
            <a:endParaRPr lang="en-GB" dirty="0"/>
          </a:p>
        </p:txBody>
      </p:sp>
    </p:spTree>
    <p:extLst>
      <p:ext uri="{BB962C8B-B14F-4D97-AF65-F5344CB8AC3E}">
        <p14:creationId xmlns:p14="http://schemas.microsoft.com/office/powerpoint/2010/main" val="240005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653F-3C87-4484-8212-D93464DC52E9}"/>
              </a:ext>
            </a:extLst>
          </p:cNvPr>
          <p:cNvSpPr>
            <a:spLocks noGrp="1"/>
          </p:cNvSpPr>
          <p:nvPr>
            <p:ph type="title"/>
          </p:nvPr>
        </p:nvSpPr>
        <p:spPr/>
        <p:txBody>
          <a:bodyPr/>
          <a:lstStyle/>
          <a:p>
            <a:r>
              <a:rPr lang="en-GB" dirty="0"/>
              <a:t>Hot and cold boroughs?</a:t>
            </a:r>
          </a:p>
        </p:txBody>
      </p:sp>
      <p:pic>
        <p:nvPicPr>
          <p:cNvPr id="4" name="Content Placeholder 3">
            <a:extLst>
              <a:ext uri="{FF2B5EF4-FFF2-40B4-BE49-F238E27FC236}">
                <a16:creationId xmlns:a16="http://schemas.microsoft.com/office/drawing/2014/main" id="{62A4E4B4-D8A5-473C-A72F-C9AF39559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642133"/>
            <a:ext cx="5493677" cy="4729163"/>
          </a:xfrm>
        </p:spPr>
      </p:pic>
    </p:spTree>
    <p:extLst>
      <p:ext uri="{BB962C8B-B14F-4D97-AF65-F5344CB8AC3E}">
        <p14:creationId xmlns:p14="http://schemas.microsoft.com/office/powerpoint/2010/main" val="150559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97B4-B875-4D5F-922D-63F9A5B971DD}"/>
              </a:ext>
            </a:extLst>
          </p:cNvPr>
          <p:cNvSpPr>
            <a:spLocks noGrp="1"/>
          </p:cNvSpPr>
          <p:nvPr>
            <p:ph type="title"/>
          </p:nvPr>
        </p:nvSpPr>
        <p:spPr/>
        <p:txBody>
          <a:bodyPr/>
          <a:lstStyle/>
          <a:p>
            <a:r>
              <a:rPr lang="en-GB" dirty="0"/>
              <a:t>Focus themes?</a:t>
            </a:r>
          </a:p>
        </p:txBody>
      </p:sp>
      <p:pic>
        <p:nvPicPr>
          <p:cNvPr id="4" name="Content Placeholder 3">
            <a:extLst>
              <a:ext uri="{FF2B5EF4-FFF2-40B4-BE49-F238E27FC236}">
                <a16:creationId xmlns:a16="http://schemas.microsoft.com/office/drawing/2014/main" id="{7692A0F9-EB65-45A6-8441-617A6FBE70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904" y="1844675"/>
            <a:ext cx="7339998" cy="4248621"/>
          </a:xfrm>
        </p:spPr>
      </p:pic>
    </p:spTree>
    <p:extLst>
      <p:ext uri="{BB962C8B-B14F-4D97-AF65-F5344CB8AC3E}">
        <p14:creationId xmlns:p14="http://schemas.microsoft.com/office/powerpoint/2010/main" val="380097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D607-EF9F-4E31-B9CA-33D0849C26A6}"/>
              </a:ext>
            </a:extLst>
          </p:cNvPr>
          <p:cNvSpPr>
            <a:spLocks noGrp="1"/>
          </p:cNvSpPr>
          <p:nvPr>
            <p:ph type="title"/>
          </p:nvPr>
        </p:nvSpPr>
        <p:spPr/>
        <p:txBody>
          <a:bodyPr/>
          <a:lstStyle/>
          <a:p>
            <a:r>
              <a:rPr lang="en-GB" dirty="0"/>
              <a:t>Where funding went</a:t>
            </a:r>
          </a:p>
        </p:txBody>
      </p:sp>
      <p:sp>
        <p:nvSpPr>
          <p:cNvPr id="3" name="Content Placeholder 2">
            <a:extLst>
              <a:ext uri="{FF2B5EF4-FFF2-40B4-BE49-F238E27FC236}">
                <a16:creationId xmlns:a16="http://schemas.microsoft.com/office/drawing/2014/main" id="{B9219E28-FF0E-4CE2-A2A9-5DD0909A9703}"/>
              </a:ext>
            </a:extLst>
          </p:cNvPr>
          <p:cNvSpPr>
            <a:spLocks noGrp="1"/>
          </p:cNvSpPr>
          <p:nvPr>
            <p:ph idx="1"/>
          </p:nvPr>
        </p:nvSpPr>
        <p:spPr/>
        <p:txBody>
          <a:bodyPr/>
          <a:lstStyle/>
          <a:p>
            <a:r>
              <a:rPr lang="en-GB" dirty="0"/>
              <a:t>Strong funding for children and young people, and crisis and poverty</a:t>
            </a:r>
          </a:p>
          <a:p>
            <a:r>
              <a:rPr lang="en-GB" dirty="0"/>
              <a:t>“Cold spot” boroughs in outer ring</a:t>
            </a:r>
          </a:p>
          <a:p>
            <a:r>
              <a:rPr lang="en-GB" dirty="0"/>
              <a:t>Links across to charity density – e.g. fewer charities in outer London boroughs</a:t>
            </a:r>
          </a:p>
          <a:p>
            <a:r>
              <a:rPr lang="en-GB" dirty="0"/>
              <a:t>Interest from members in looking to challenge and change where funding went</a:t>
            </a:r>
          </a:p>
        </p:txBody>
      </p:sp>
    </p:spTree>
    <p:extLst>
      <p:ext uri="{BB962C8B-B14F-4D97-AF65-F5344CB8AC3E}">
        <p14:creationId xmlns:p14="http://schemas.microsoft.com/office/powerpoint/2010/main" val="277607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AEFEC7-7295-4618-8815-E033FCE29383}"/>
              </a:ext>
            </a:extLst>
          </p:cNvPr>
          <p:cNvSpPr>
            <a:spLocks noGrp="1"/>
          </p:cNvSpPr>
          <p:nvPr>
            <p:ph type="subTitle" idx="1"/>
          </p:nvPr>
        </p:nvSpPr>
        <p:spPr/>
        <p:txBody>
          <a:bodyPr>
            <a:normAutofit/>
          </a:bodyPr>
          <a:lstStyle/>
          <a:p>
            <a:r>
              <a:rPr lang="en-GB" sz="4800" b="1" dirty="0"/>
              <a:t>Respond</a:t>
            </a:r>
            <a:endParaRPr lang="en-GB" sz="4800" dirty="0"/>
          </a:p>
        </p:txBody>
      </p:sp>
      <p:sp>
        <p:nvSpPr>
          <p:cNvPr id="4" name="Subtitle 2">
            <a:extLst>
              <a:ext uri="{FF2B5EF4-FFF2-40B4-BE49-F238E27FC236}">
                <a16:creationId xmlns:a16="http://schemas.microsoft.com/office/drawing/2014/main" id="{4E1752D2-A066-45C0-9250-A36A30D565F1}"/>
              </a:ext>
            </a:extLst>
          </p:cNvPr>
          <p:cNvSpPr txBox="1">
            <a:spLocks/>
          </p:cNvSpPr>
          <p:nvPr/>
        </p:nvSpPr>
        <p:spPr>
          <a:xfrm>
            <a:off x="457200" y="2950117"/>
            <a:ext cx="7139136"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Century Gothic" panose="020B0502020202020204" pitchFamily="34" charset="0"/>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4800" b="1" dirty="0">
                <a:solidFill>
                  <a:schemeClr val="bg1"/>
                </a:solidFill>
              </a:rPr>
              <a:t>What London needs…</a:t>
            </a:r>
          </a:p>
        </p:txBody>
      </p:sp>
    </p:spTree>
    <p:extLst>
      <p:ext uri="{BB962C8B-B14F-4D97-AF65-F5344CB8AC3E}">
        <p14:creationId xmlns:p14="http://schemas.microsoft.com/office/powerpoint/2010/main" val="424572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917C-F825-46AC-8789-1CE1CCE1FF1C}"/>
              </a:ext>
            </a:extLst>
          </p:cNvPr>
          <p:cNvSpPr>
            <a:spLocks noGrp="1"/>
          </p:cNvSpPr>
          <p:nvPr>
            <p:ph type="title"/>
          </p:nvPr>
        </p:nvSpPr>
        <p:spPr/>
        <p:txBody>
          <a:bodyPr>
            <a:normAutofit/>
          </a:bodyPr>
          <a:lstStyle/>
          <a:p>
            <a:r>
              <a:rPr lang="en-GB" dirty="0"/>
              <a:t>Regular survey of civil society</a:t>
            </a:r>
          </a:p>
        </p:txBody>
      </p:sp>
      <p:sp>
        <p:nvSpPr>
          <p:cNvPr id="3" name="Content Placeholder 2">
            <a:extLst>
              <a:ext uri="{FF2B5EF4-FFF2-40B4-BE49-F238E27FC236}">
                <a16:creationId xmlns:a16="http://schemas.microsoft.com/office/drawing/2014/main" id="{08F4D738-202D-46B3-BAFA-ED0DC935857B}"/>
              </a:ext>
            </a:extLst>
          </p:cNvPr>
          <p:cNvSpPr>
            <a:spLocks noGrp="1"/>
          </p:cNvSpPr>
          <p:nvPr>
            <p:ph idx="1"/>
          </p:nvPr>
        </p:nvSpPr>
        <p:spPr/>
        <p:txBody>
          <a:bodyPr/>
          <a:lstStyle/>
          <a:p>
            <a:r>
              <a:rPr lang="en-GB" dirty="0"/>
              <a:t>Survey to civil society groups for 8 months</a:t>
            </a:r>
          </a:p>
          <a:p>
            <a:r>
              <a:rPr lang="en-GB" dirty="0"/>
              <a:t>Core questions across surveys for tracking</a:t>
            </a:r>
          </a:p>
          <a:p>
            <a:r>
              <a:rPr lang="en-GB" dirty="0"/>
              <a:t>Topical questions to focus on key issues</a:t>
            </a:r>
          </a:p>
          <a:p>
            <a:r>
              <a:rPr lang="en-GB" dirty="0"/>
              <a:t>Data available on the London Datastore</a:t>
            </a:r>
          </a:p>
        </p:txBody>
      </p:sp>
    </p:spTree>
    <p:extLst>
      <p:ext uri="{BB962C8B-B14F-4D97-AF65-F5344CB8AC3E}">
        <p14:creationId xmlns:p14="http://schemas.microsoft.com/office/powerpoint/2010/main" val="204773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3CD0-B17D-4580-A772-0019D255C6A5}"/>
              </a:ext>
            </a:extLst>
          </p:cNvPr>
          <p:cNvSpPr>
            <a:spLocks noGrp="1"/>
          </p:cNvSpPr>
          <p:nvPr>
            <p:ph type="title"/>
          </p:nvPr>
        </p:nvSpPr>
        <p:spPr>
          <a:xfrm>
            <a:off x="457200" y="620688"/>
            <a:ext cx="8229600" cy="1066800"/>
          </a:xfrm>
        </p:spPr>
        <p:txBody>
          <a:bodyPr/>
          <a:lstStyle/>
          <a:p>
            <a:r>
              <a:rPr lang="en-GB" dirty="0"/>
              <a:t>What we’ll do this morning</a:t>
            </a:r>
          </a:p>
        </p:txBody>
      </p:sp>
      <p:sp>
        <p:nvSpPr>
          <p:cNvPr id="3" name="Content Placeholder 2">
            <a:extLst>
              <a:ext uri="{FF2B5EF4-FFF2-40B4-BE49-F238E27FC236}">
                <a16:creationId xmlns:a16="http://schemas.microsoft.com/office/drawing/2014/main" id="{18567EB8-B596-445D-85EA-4241DEEB14CF}"/>
              </a:ext>
            </a:extLst>
          </p:cNvPr>
          <p:cNvSpPr>
            <a:spLocks noGrp="1"/>
          </p:cNvSpPr>
          <p:nvPr>
            <p:ph idx="1"/>
          </p:nvPr>
        </p:nvSpPr>
        <p:spPr>
          <a:xfrm>
            <a:off x="457200" y="1727112"/>
            <a:ext cx="8229600" cy="4325112"/>
          </a:xfrm>
        </p:spPr>
        <p:txBody>
          <a:bodyPr>
            <a:normAutofit fontScale="92500" lnSpcReduction="10000"/>
          </a:bodyPr>
          <a:lstStyle/>
          <a:p>
            <a:r>
              <a:rPr lang="en-GB" sz="2300" dirty="0"/>
              <a:t>Share headlines from our upcoming report</a:t>
            </a:r>
            <a:endParaRPr lang="en-GB" sz="1900" dirty="0"/>
          </a:p>
          <a:p>
            <a:pPr lvl="2"/>
            <a:r>
              <a:rPr lang="en-GB" sz="1900" dirty="0"/>
              <a:t>Remember: what were we focusing on before the crisis?</a:t>
            </a:r>
          </a:p>
          <a:p>
            <a:pPr lvl="2"/>
            <a:r>
              <a:rPr lang="en-GB" sz="1900" dirty="0"/>
              <a:t>Respond: what have we seen through the crisis period?</a:t>
            </a:r>
          </a:p>
          <a:p>
            <a:pPr lvl="2"/>
            <a:r>
              <a:rPr lang="en-GB" sz="1900" dirty="0"/>
              <a:t>Recover: what’s on the horizon for London’s recovery?</a:t>
            </a:r>
          </a:p>
          <a:p>
            <a:pPr lvl="2"/>
            <a:r>
              <a:rPr lang="en-GB" sz="1900" dirty="0"/>
              <a:t>Rethink: what scenarios could we face in the future?</a:t>
            </a:r>
          </a:p>
          <a:p>
            <a:pPr marL="704088" lvl="2" indent="0">
              <a:buNone/>
            </a:pPr>
            <a:endParaRPr lang="en-GB" sz="1900" dirty="0"/>
          </a:p>
          <a:p>
            <a:r>
              <a:rPr lang="en-GB" sz="2300" dirty="0"/>
              <a:t>Discuss what this means for funders and civil society</a:t>
            </a:r>
          </a:p>
          <a:p>
            <a:pPr lvl="2"/>
            <a:r>
              <a:rPr lang="en-GB" sz="1900" dirty="0"/>
              <a:t>Briony Williamson, Consortium</a:t>
            </a:r>
          </a:p>
          <a:p>
            <a:pPr lvl="2"/>
            <a:r>
              <a:rPr lang="en-GB" sz="1900" dirty="0"/>
              <a:t>Farah Elahi, Greater London Authority</a:t>
            </a:r>
          </a:p>
          <a:p>
            <a:pPr lvl="2"/>
            <a:r>
              <a:rPr lang="en-GB" sz="1900" dirty="0"/>
              <a:t>Fiona Rawes, City of London Corporation/City Bridge Trust</a:t>
            </a:r>
          </a:p>
          <a:p>
            <a:pPr lvl="2"/>
            <a:r>
              <a:rPr lang="en-GB" sz="1900" dirty="0"/>
              <a:t>Manny Hothi, Trust for London</a:t>
            </a:r>
          </a:p>
          <a:p>
            <a:pPr marL="704088" lvl="2" indent="0">
              <a:buNone/>
            </a:pPr>
            <a:endParaRPr lang="en-GB" sz="1900" dirty="0"/>
          </a:p>
          <a:p>
            <a:r>
              <a:rPr lang="en-GB" sz="2300" dirty="0"/>
              <a:t>Update you on the London Community Response</a:t>
            </a:r>
          </a:p>
          <a:p>
            <a:pPr lvl="2"/>
            <a:r>
              <a:rPr lang="en-GB" sz="1900" dirty="0"/>
              <a:t>Wave five: next steps with crisis response and renewal grants</a:t>
            </a:r>
          </a:p>
        </p:txBody>
      </p:sp>
    </p:spTree>
    <p:extLst>
      <p:ext uri="{BB962C8B-B14F-4D97-AF65-F5344CB8AC3E}">
        <p14:creationId xmlns:p14="http://schemas.microsoft.com/office/powerpoint/2010/main" val="681456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5E45-20F7-48D1-B05B-30EDF3E667C4}"/>
              </a:ext>
            </a:extLst>
          </p:cNvPr>
          <p:cNvSpPr>
            <a:spLocks noGrp="1"/>
          </p:cNvSpPr>
          <p:nvPr>
            <p:ph type="title"/>
          </p:nvPr>
        </p:nvSpPr>
        <p:spPr/>
        <p:txBody>
          <a:bodyPr/>
          <a:lstStyle/>
          <a:p>
            <a:r>
              <a:rPr lang="en-GB" dirty="0"/>
              <a:t>Challenges facing Londoners</a:t>
            </a:r>
          </a:p>
        </p:txBody>
      </p:sp>
      <p:graphicFrame>
        <p:nvGraphicFramePr>
          <p:cNvPr id="8" name="Content Placeholder 3">
            <a:extLst>
              <a:ext uri="{FF2B5EF4-FFF2-40B4-BE49-F238E27FC236}">
                <a16:creationId xmlns:a16="http://schemas.microsoft.com/office/drawing/2014/main" id="{00000000-0008-0000-0000-00000B000000}"/>
              </a:ext>
            </a:extLst>
          </p:cNvPr>
          <p:cNvGraphicFramePr>
            <a:graphicFrameLocks noGrp="1"/>
          </p:cNvGraphicFramePr>
          <p:nvPr>
            <p:ph idx="1"/>
          </p:nvPr>
        </p:nvGraphicFramePr>
        <p:xfrm>
          <a:off x="457200" y="1844675"/>
          <a:ext cx="8229600" cy="4729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09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ECC9-DCA4-4906-BE00-3EA04837A0E4}"/>
              </a:ext>
            </a:extLst>
          </p:cNvPr>
          <p:cNvSpPr>
            <a:spLocks noGrp="1"/>
          </p:cNvSpPr>
          <p:nvPr>
            <p:ph type="title"/>
          </p:nvPr>
        </p:nvSpPr>
        <p:spPr/>
        <p:txBody>
          <a:bodyPr/>
          <a:lstStyle/>
          <a:p>
            <a:r>
              <a:rPr lang="en-GB" dirty="0"/>
              <a:t>Challenges facing civil society</a:t>
            </a:r>
          </a:p>
        </p:txBody>
      </p:sp>
      <p:graphicFrame>
        <p:nvGraphicFramePr>
          <p:cNvPr id="5" name="Content Placeholder 4">
            <a:extLst>
              <a:ext uri="{FF2B5EF4-FFF2-40B4-BE49-F238E27FC236}">
                <a16:creationId xmlns:a16="http://schemas.microsoft.com/office/drawing/2014/main" id="{19F27F68-2D2F-4B21-A88A-497164E2FF54}"/>
              </a:ext>
            </a:extLst>
          </p:cNvPr>
          <p:cNvGraphicFramePr>
            <a:graphicFrameLocks noGrp="1"/>
          </p:cNvGraphicFramePr>
          <p:nvPr>
            <p:ph idx="1"/>
          </p:nvPr>
        </p:nvGraphicFramePr>
        <p:xfrm>
          <a:off x="457200" y="1844675"/>
          <a:ext cx="8229600" cy="4729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557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DA9F-25E3-4924-87F5-DEC621E34D28}"/>
              </a:ext>
            </a:extLst>
          </p:cNvPr>
          <p:cNvSpPr>
            <a:spLocks noGrp="1"/>
          </p:cNvSpPr>
          <p:nvPr>
            <p:ph type="title"/>
          </p:nvPr>
        </p:nvSpPr>
        <p:spPr/>
        <p:txBody>
          <a:bodyPr/>
          <a:lstStyle/>
          <a:p>
            <a:r>
              <a:rPr lang="en-GB" dirty="0"/>
              <a:t>Patterns of demand</a:t>
            </a:r>
          </a:p>
        </p:txBody>
      </p:sp>
      <p:sp>
        <p:nvSpPr>
          <p:cNvPr id="4" name="TextBox 4">
            <a:extLst>
              <a:ext uri="{FF2B5EF4-FFF2-40B4-BE49-F238E27FC236}">
                <a16:creationId xmlns:a16="http://schemas.microsoft.com/office/drawing/2014/main" id="{2AE432B4-63AB-4600-9BCB-CF7447905493}"/>
              </a:ext>
            </a:extLst>
          </p:cNvPr>
          <p:cNvSpPr txBox="1"/>
          <p:nvPr/>
        </p:nvSpPr>
        <p:spPr>
          <a:xfrm>
            <a:off x="0" y="2046569"/>
            <a:ext cx="476897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rgbClr val="353D42"/>
                </a:solidFill>
                <a:latin typeface="Arial" panose="020B0604020202020204" pitchFamily="34" charset="0"/>
                <a:cs typeface="Arial" panose="020B0604020202020204" pitchFamily="34" charset="0"/>
              </a:rPr>
              <a:t>Increase in numbers seeking support</a:t>
            </a:r>
          </a:p>
        </p:txBody>
      </p:sp>
      <p:graphicFrame>
        <p:nvGraphicFramePr>
          <p:cNvPr id="6" name="Chart 5">
            <a:extLst>
              <a:ext uri="{FF2B5EF4-FFF2-40B4-BE49-F238E27FC236}">
                <a16:creationId xmlns:a16="http://schemas.microsoft.com/office/drawing/2014/main" id="{D44D11E2-3E8C-4687-9607-243EEE86619F}"/>
              </a:ext>
            </a:extLst>
          </p:cNvPr>
          <p:cNvGraphicFramePr>
            <a:graphicFrameLocks/>
          </p:cNvGraphicFramePr>
          <p:nvPr>
            <p:extLst>
              <p:ext uri="{D42A27DB-BD31-4B8C-83A1-F6EECF244321}">
                <p14:modId xmlns:p14="http://schemas.microsoft.com/office/powerpoint/2010/main" val="1994187300"/>
              </p:ext>
            </p:extLst>
          </p:nvPr>
        </p:nvGraphicFramePr>
        <p:xfrm>
          <a:off x="395536" y="2215846"/>
          <a:ext cx="7776864" cy="3886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739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7B8F-C4F8-4550-B117-BFF827D2A8FB}"/>
              </a:ext>
            </a:extLst>
          </p:cNvPr>
          <p:cNvSpPr>
            <a:spLocks noGrp="1"/>
          </p:cNvSpPr>
          <p:nvPr>
            <p:ph type="title"/>
          </p:nvPr>
        </p:nvSpPr>
        <p:spPr/>
        <p:txBody>
          <a:bodyPr/>
          <a:lstStyle/>
          <a:p>
            <a:r>
              <a:rPr lang="en-GB" dirty="0"/>
              <a:t>London Community Response</a:t>
            </a:r>
          </a:p>
        </p:txBody>
      </p:sp>
      <p:sp>
        <p:nvSpPr>
          <p:cNvPr id="3" name="Content Placeholder 2">
            <a:extLst>
              <a:ext uri="{FF2B5EF4-FFF2-40B4-BE49-F238E27FC236}">
                <a16:creationId xmlns:a16="http://schemas.microsoft.com/office/drawing/2014/main" id="{EE106E1A-700A-484A-B681-12932A8C8FC0}"/>
              </a:ext>
            </a:extLst>
          </p:cNvPr>
          <p:cNvSpPr>
            <a:spLocks noGrp="1"/>
          </p:cNvSpPr>
          <p:nvPr>
            <p:ph idx="1"/>
          </p:nvPr>
        </p:nvSpPr>
        <p:spPr/>
        <p:txBody>
          <a:bodyPr/>
          <a:lstStyle/>
          <a:p>
            <a:r>
              <a:rPr lang="en-GB" dirty="0"/>
              <a:t>Funding from 67 funders</a:t>
            </a:r>
          </a:p>
          <a:p>
            <a:r>
              <a:rPr lang="en-GB" dirty="0"/>
              <a:t>£46m+ distributed since March 2020</a:t>
            </a:r>
          </a:p>
          <a:p>
            <a:r>
              <a:rPr lang="en-GB" dirty="0"/>
              <a:t>Four waves of funding completed using common application form – providing single data set on over £150m of asks from over 8,300 civil society groups across London</a:t>
            </a:r>
          </a:p>
          <a:p>
            <a:r>
              <a:rPr lang="en-GB" dirty="0"/>
              <a:t>Further work to come on reviewing learning and shared understanding of impact</a:t>
            </a:r>
          </a:p>
        </p:txBody>
      </p:sp>
    </p:spTree>
    <p:extLst>
      <p:ext uri="{BB962C8B-B14F-4D97-AF65-F5344CB8AC3E}">
        <p14:creationId xmlns:p14="http://schemas.microsoft.com/office/powerpoint/2010/main" val="3016303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3CD0-B17D-4580-A772-0019D255C6A5}"/>
              </a:ext>
            </a:extLst>
          </p:cNvPr>
          <p:cNvSpPr>
            <a:spLocks noGrp="1"/>
          </p:cNvSpPr>
          <p:nvPr>
            <p:ph type="title"/>
          </p:nvPr>
        </p:nvSpPr>
        <p:spPr>
          <a:xfrm>
            <a:off x="457200" y="620688"/>
            <a:ext cx="8229600" cy="1066800"/>
          </a:xfrm>
        </p:spPr>
        <p:txBody>
          <a:bodyPr/>
          <a:lstStyle/>
          <a:p>
            <a:r>
              <a:rPr lang="en-GB" dirty="0"/>
              <a:t>Wave three: focus on equity</a:t>
            </a:r>
          </a:p>
        </p:txBody>
      </p:sp>
      <p:graphicFrame>
        <p:nvGraphicFramePr>
          <p:cNvPr id="6" name="Chart 5">
            <a:extLst>
              <a:ext uri="{FF2B5EF4-FFF2-40B4-BE49-F238E27FC236}">
                <a16:creationId xmlns:a16="http://schemas.microsoft.com/office/drawing/2014/main" id="{948F87F8-CBBF-4AEF-835F-8ECE5B799A30}"/>
              </a:ext>
            </a:extLst>
          </p:cNvPr>
          <p:cNvGraphicFramePr/>
          <p:nvPr/>
        </p:nvGraphicFramePr>
        <p:xfrm>
          <a:off x="683568" y="1716864"/>
          <a:ext cx="6696744" cy="31522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250B30E-0EC1-4D9B-9058-37CF04BB3C63}"/>
              </a:ext>
            </a:extLst>
          </p:cNvPr>
          <p:cNvSpPr txBox="1"/>
          <p:nvPr/>
        </p:nvSpPr>
        <p:spPr>
          <a:xfrm>
            <a:off x="683568" y="5085184"/>
            <a:ext cx="6552728" cy="369332"/>
          </a:xfrm>
          <a:prstGeom prst="rect">
            <a:avLst/>
          </a:prstGeom>
          <a:noFill/>
        </p:spPr>
        <p:txBody>
          <a:bodyPr wrap="square" rtlCol="0">
            <a:spAutoFit/>
          </a:bodyPr>
          <a:lstStyle/>
          <a:p>
            <a:r>
              <a:rPr lang="en-GB" dirty="0"/>
              <a:t>73.5% of total grants went to groups led by focus communities</a:t>
            </a:r>
          </a:p>
        </p:txBody>
      </p:sp>
    </p:spTree>
    <p:extLst>
      <p:ext uri="{BB962C8B-B14F-4D97-AF65-F5344CB8AC3E}">
        <p14:creationId xmlns:p14="http://schemas.microsoft.com/office/powerpoint/2010/main" val="57650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3CD0-B17D-4580-A772-0019D255C6A5}"/>
              </a:ext>
            </a:extLst>
          </p:cNvPr>
          <p:cNvSpPr>
            <a:spLocks noGrp="1"/>
          </p:cNvSpPr>
          <p:nvPr>
            <p:ph type="title"/>
          </p:nvPr>
        </p:nvSpPr>
        <p:spPr>
          <a:xfrm>
            <a:off x="457200" y="620688"/>
            <a:ext cx="8229600" cy="1066800"/>
          </a:xfrm>
        </p:spPr>
        <p:txBody>
          <a:bodyPr/>
          <a:lstStyle/>
          <a:p>
            <a:r>
              <a:rPr lang="en-GB" dirty="0"/>
              <a:t>LCR: grant themes (totals)</a:t>
            </a:r>
          </a:p>
        </p:txBody>
      </p:sp>
      <p:graphicFrame>
        <p:nvGraphicFramePr>
          <p:cNvPr id="4" name="Chart 3">
            <a:extLst>
              <a:ext uri="{FF2B5EF4-FFF2-40B4-BE49-F238E27FC236}">
                <a16:creationId xmlns:a16="http://schemas.microsoft.com/office/drawing/2014/main" id="{BAFC330F-F53B-4D71-A2F4-34D6CD33E5C8}"/>
              </a:ext>
            </a:extLst>
          </p:cNvPr>
          <p:cNvGraphicFramePr/>
          <p:nvPr/>
        </p:nvGraphicFramePr>
        <p:xfrm>
          <a:off x="-756592" y="1688216"/>
          <a:ext cx="8901976" cy="469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81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3CD0-B17D-4580-A772-0019D255C6A5}"/>
              </a:ext>
            </a:extLst>
          </p:cNvPr>
          <p:cNvSpPr>
            <a:spLocks noGrp="1"/>
          </p:cNvSpPr>
          <p:nvPr>
            <p:ph type="title"/>
          </p:nvPr>
        </p:nvSpPr>
        <p:spPr>
          <a:xfrm>
            <a:off x="457200" y="620688"/>
            <a:ext cx="8229600" cy="1066800"/>
          </a:xfrm>
        </p:spPr>
        <p:txBody>
          <a:bodyPr/>
          <a:lstStyle/>
          <a:p>
            <a:r>
              <a:rPr lang="en-GB" dirty="0"/>
              <a:t>LCR: hidden themes</a:t>
            </a:r>
          </a:p>
        </p:txBody>
      </p:sp>
      <p:pic>
        <p:nvPicPr>
          <p:cNvPr id="5" name="Content Placeholder 4" descr="A screenshot of a cell phone&#10;&#10;Description automatically generated">
            <a:extLst>
              <a:ext uri="{FF2B5EF4-FFF2-40B4-BE49-F238E27FC236}">
                <a16:creationId xmlns:a16="http://schemas.microsoft.com/office/drawing/2014/main" id="{88EE6438-7D46-4592-9844-900A8DF62D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772816"/>
            <a:ext cx="3992363" cy="3339170"/>
          </a:xfrm>
        </p:spPr>
      </p:pic>
      <p:pic>
        <p:nvPicPr>
          <p:cNvPr id="6" name="Picture 5" descr="A screenshot of a cell phone&#10;&#10;Description automatically generated">
            <a:extLst>
              <a:ext uri="{FF2B5EF4-FFF2-40B4-BE49-F238E27FC236}">
                <a16:creationId xmlns:a16="http://schemas.microsoft.com/office/drawing/2014/main" id="{4D05BB27-2DFA-4EF0-939E-9A1A6C87E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891" y="1815472"/>
            <a:ext cx="4370909" cy="3227055"/>
          </a:xfrm>
          <a:prstGeom prst="rect">
            <a:avLst/>
          </a:prstGeom>
        </p:spPr>
      </p:pic>
    </p:spTree>
    <p:extLst>
      <p:ext uri="{BB962C8B-B14F-4D97-AF65-F5344CB8AC3E}">
        <p14:creationId xmlns:p14="http://schemas.microsoft.com/office/powerpoint/2010/main" val="390104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7F6-CB67-4051-A3CB-39E441E02EFE}"/>
              </a:ext>
            </a:extLst>
          </p:cNvPr>
          <p:cNvSpPr>
            <a:spLocks noGrp="1"/>
          </p:cNvSpPr>
          <p:nvPr>
            <p:ph type="title"/>
          </p:nvPr>
        </p:nvSpPr>
        <p:spPr>
          <a:xfrm>
            <a:off x="457200" y="620688"/>
            <a:ext cx="8229600" cy="1066800"/>
          </a:xfrm>
        </p:spPr>
        <p:txBody>
          <a:bodyPr/>
          <a:lstStyle/>
          <a:p>
            <a:r>
              <a:rPr lang="en-GB" dirty="0"/>
              <a:t>LCR: topic modelling (1)</a:t>
            </a:r>
          </a:p>
        </p:txBody>
      </p:sp>
      <p:pic>
        <p:nvPicPr>
          <p:cNvPr id="6" name="Content Placeholder 5" descr="A screenshot of a cell phone&#10;&#10;Description automatically generated">
            <a:extLst>
              <a:ext uri="{FF2B5EF4-FFF2-40B4-BE49-F238E27FC236}">
                <a16:creationId xmlns:a16="http://schemas.microsoft.com/office/drawing/2014/main" id="{90E8296D-A8E1-4D06-A195-66371BFBFA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6867" y="1671599"/>
            <a:ext cx="5050266" cy="5032179"/>
          </a:xfrm>
        </p:spPr>
      </p:pic>
    </p:spTree>
    <p:extLst>
      <p:ext uri="{BB962C8B-B14F-4D97-AF65-F5344CB8AC3E}">
        <p14:creationId xmlns:p14="http://schemas.microsoft.com/office/powerpoint/2010/main" val="333877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D7F6-CB67-4051-A3CB-39E441E02EFE}"/>
              </a:ext>
            </a:extLst>
          </p:cNvPr>
          <p:cNvSpPr>
            <a:spLocks noGrp="1"/>
          </p:cNvSpPr>
          <p:nvPr>
            <p:ph type="title"/>
          </p:nvPr>
        </p:nvSpPr>
        <p:spPr>
          <a:xfrm>
            <a:off x="457200" y="620688"/>
            <a:ext cx="8229600" cy="1066800"/>
          </a:xfrm>
        </p:spPr>
        <p:txBody>
          <a:bodyPr/>
          <a:lstStyle/>
          <a:p>
            <a:r>
              <a:rPr lang="en-GB" dirty="0"/>
              <a:t>LCR: topic modelling (2)</a:t>
            </a:r>
          </a:p>
        </p:txBody>
      </p:sp>
      <p:pic>
        <p:nvPicPr>
          <p:cNvPr id="7" name="Content Placeholder 6">
            <a:extLst>
              <a:ext uri="{FF2B5EF4-FFF2-40B4-BE49-F238E27FC236}">
                <a16:creationId xmlns:a16="http://schemas.microsoft.com/office/drawing/2014/main" id="{4FF833A9-D1BA-4FCA-A4DF-C10583AB4D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1530" y="1674912"/>
            <a:ext cx="5080939" cy="5044622"/>
          </a:xfrm>
        </p:spPr>
      </p:pic>
    </p:spTree>
    <p:extLst>
      <p:ext uri="{BB962C8B-B14F-4D97-AF65-F5344CB8AC3E}">
        <p14:creationId xmlns:p14="http://schemas.microsoft.com/office/powerpoint/2010/main" val="625592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5DA0-6267-4345-B92F-63795BC5A1C6}"/>
              </a:ext>
            </a:extLst>
          </p:cNvPr>
          <p:cNvSpPr>
            <a:spLocks noGrp="1"/>
          </p:cNvSpPr>
          <p:nvPr>
            <p:ph type="title"/>
          </p:nvPr>
        </p:nvSpPr>
        <p:spPr>
          <a:xfrm>
            <a:off x="457200" y="620688"/>
            <a:ext cx="8229600" cy="1066800"/>
          </a:xfrm>
        </p:spPr>
        <p:txBody>
          <a:bodyPr/>
          <a:lstStyle/>
          <a:p>
            <a:r>
              <a:rPr lang="en-GB" dirty="0"/>
              <a:t>LCR: topic modelling summary</a:t>
            </a:r>
          </a:p>
        </p:txBody>
      </p:sp>
      <p:sp>
        <p:nvSpPr>
          <p:cNvPr id="4" name="Content Placeholder 3">
            <a:extLst>
              <a:ext uri="{FF2B5EF4-FFF2-40B4-BE49-F238E27FC236}">
                <a16:creationId xmlns:a16="http://schemas.microsoft.com/office/drawing/2014/main" id="{3ACC6B4B-4B54-4416-B457-7B46013ECE2B}"/>
              </a:ext>
            </a:extLst>
          </p:cNvPr>
          <p:cNvSpPr>
            <a:spLocks noGrp="1"/>
          </p:cNvSpPr>
          <p:nvPr>
            <p:ph idx="1"/>
          </p:nvPr>
        </p:nvSpPr>
        <p:spPr>
          <a:xfrm>
            <a:off x="457200" y="1772816"/>
            <a:ext cx="8229600" cy="4325112"/>
          </a:xfrm>
        </p:spPr>
        <p:txBody>
          <a:bodyPr>
            <a:normAutofit fontScale="62500" lnSpcReduction="20000"/>
          </a:bodyPr>
          <a:lstStyle/>
          <a:p>
            <a:r>
              <a:rPr lang="en-GB" dirty="0"/>
              <a:t>Sixteen thematic groups emerge:</a:t>
            </a:r>
          </a:p>
          <a:p>
            <a:pPr lvl="1">
              <a:buFont typeface="+mj-lt"/>
              <a:buAutoNum type="arabicPeriod"/>
            </a:pPr>
            <a:r>
              <a:rPr lang="en-GB" b="0" i="0" dirty="0">
                <a:solidFill>
                  <a:srgbClr val="333333"/>
                </a:solidFill>
                <a:effectLst/>
                <a:latin typeface="Helvetica Neue"/>
              </a:rPr>
              <a:t>Food/essentials for vulnerable</a:t>
            </a:r>
          </a:p>
          <a:p>
            <a:pPr lvl="1">
              <a:buFont typeface="+mj-lt"/>
              <a:buAutoNum type="arabicPeriod"/>
            </a:pPr>
            <a:r>
              <a:rPr lang="en-GB" b="0" i="0" dirty="0">
                <a:solidFill>
                  <a:srgbClr val="333333"/>
                </a:solidFill>
                <a:effectLst/>
                <a:latin typeface="Helvetica Neue"/>
              </a:rPr>
              <a:t>Family, children, school</a:t>
            </a:r>
          </a:p>
          <a:p>
            <a:pPr lvl="1">
              <a:buFont typeface="+mj-lt"/>
              <a:buAutoNum type="arabicPeriod"/>
            </a:pPr>
            <a:r>
              <a:rPr lang="en-GB" b="0" i="0" dirty="0">
                <a:solidFill>
                  <a:srgbClr val="333333"/>
                </a:solidFill>
                <a:effectLst/>
                <a:latin typeface="Helvetica Neue"/>
              </a:rPr>
              <a:t>Domestic violence</a:t>
            </a:r>
          </a:p>
          <a:p>
            <a:pPr lvl="1">
              <a:buFont typeface="+mj-lt"/>
              <a:buAutoNum type="arabicPeriod"/>
            </a:pPr>
            <a:r>
              <a:rPr lang="en-GB" b="0" i="0" dirty="0">
                <a:solidFill>
                  <a:srgbClr val="333333"/>
                </a:solidFill>
                <a:effectLst/>
                <a:latin typeface="Helvetica Neue"/>
              </a:rPr>
              <a:t>Voluntary work</a:t>
            </a:r>
          </a:p>
          <a:p>
            <a:pPr lvl="1">
              <a:buFont typeface="+mj-lt"/>
              <a:buAutoNum type="arabicPeriod"/>
            </a:pPr>
            <a:r>
              <a:rPr lang="en-GB" b="0" i="0" dirty="0">
                <a:solidFill>
                  <a:srgbClr val="333333"/>
                </a:solidFill>
                <a:effectLst/>
                <a:latin typeface="Helvetica Neue"/>
              </a:rPr>
              <a:t>Types of communities (London, BAME)</a:t>
            </a:r>
          </a:p>
          <a:p>
            <a:pPr lvl="1">
              <a:buFont typeface="+mj-lt"/>
              <a:buAutoNum type="arabicPeriod"/>
            </a:pPr>
            <a:r>
              <a:rPr lang="en-GB" b="0" i="0" dirty="0">
                <a:solidFill>
                  <a:srgbClr val="333333"/>
                </a:solidFill>
                <a:effectLst/>
                <a:latin typeface="Helvetica Neue"/>
              </a:rPr>
              <a:t>Education</a:t>
            </a:r>
          </a:p>
          <a:p>
            <a:pPr lvl="1">
              <a:buFont typeface="+mj-lt"/>
              <a:buAutoNum type="arabicPeriod"/>
            </a:pPr>
            <a:r>
              <a:rPr lang="en-GB" b="0" i="0" dirty="0">
                <a:solidFill>
                  <a:srgbClr val="333333"/>
                </a:solidFill>
                <a:effectLst/>
                <a:latin typeface="Helvetica Neue"/>
              </a:rPr>
              <a:t>Support services</a:t>
            </a:r>
          </a:p>
          <a:p>
            <a:pPr lvl="1">
              <a:buFont typeface="+mj-lt"/>
              <a:buAutoNum type="arabicPeriod"/>
            </a:pPr>
            <a:r>
              <a:rPr lang="en-GB" b="0" i="0" dirty="0">
                <a:solidFill>
                  <a:srgbClr val="333333"/>
                </a:solidFill>
                <a:effectLst/>
                <a:latin typeface="Helvetica Neue"/>
              </a:rPr>
              <a:t>Creative projects</a:t>
            </a:r>
          </a:p>
          <a:p>
            <a:pPr lvl="1">
              <a:buFont typeface="+mj-lt"/>
              <a:buAutoNum type="arabicPeriod"/>
            </a:pPr>
            <a:r>
              <a:rPr lang="en-GB" b="0" i="0" dirty="0">
                <a:solidFill>
                  <a:srgbClr val="333333"/>
                </a:solidFill>
                <a:effectLst/>
                <a:latin typeface="Helvetica Neue"/>
              </a:rPr>
              <a:t>Feelings</a:t>
            </a:r>
          </a:p>
          <a:p>
            <a:pPr lvl="1">
              <a:buFont typeface="+mj-lt"/>
              <a:buAutoNum type="arabicPeriod"/>
            </a:pPr>
            <a:r>
              <a:rPr lang="en-GB" b="0" i="0" dirty="0">
                <a:solidFill>
                  <a:srgbClr val="333333"/>
                </a:solidFill>
                <a:effectLst/>
                <a:latin typeface="Helvetica Neue"/>
              </a:rPr>
              <a:t>Social activities</a:t>
            </a:r>
          </a:p>
          <a:p>
            <a:pPr lvl="1">
              <a:buFont typeface="+mj-lt"/>
              <a:buAutoNum type="arabicPeriod"/>
            </a:pPr>
            <a:r>
              <a:rPr lang="en-GB" b="0" i="0" dirty="0">
                <a:solidFill>
                  <a:srgbClr val="333333"/>
                </a:solidFill>
                <a:effectLst/>
                <a:latin typeface="Helvetica Neue"/>
              </a:rPr>
              <a:t>Anxiety and isolation</a:t>
            </a:r>
          </a:p>
          <a:p>
            <a:pPr lvl="1">
              <a:buFont typeface="+mj-lt"/>
              <a:buAutoNum type="arabicPeriod"/>
            </a:pPr>
            <a:r>
              <a:rPr lang="en-GB" b="0" i="0" dirty="0">
                <a:solidFill>
                  <a:srgbClr val="333333"/>
                </a:solidFill>
                <a:effectLst/>
                <a:latin typeface="Helvetica Neue"/>
              </a:rPr>
              <a:t>Carers, healthcare</a:t>
            </a:r>
          </a:p>
          <a:p>
            <a:pPr lvl="1">
              <a:buFont typeface="+mj-lt"/>
              <a:buAutoNum type="arabicPeriod"/>
            </a:pPr>
            <a:r>
              <a:rPr lang="en-GB" b="0" i="0" dirty="0">
                <a:solidFill>
                  <a:srgbClr val="333333"/>
                </a:solidFill>
                <a:effectLst/>
                <a:latin typeface="Helvetica Neue"/>
              </a:rPr>
              <a:t>People</a:t>
            </a:r>
          </a:p>
          <a:p>
            <a:pPr lvl="1">
              <a:buFont typeface="+mj-lt"/>
              <a:buAutoNum type="arabicPeriod"/>
            </a:pPr>
            <a:r>
              <a:rPr lang="en-GB" b="0" i="0" dirty="0">
                <a:solidFill>
                  <a:srgbClr val="333333"/>
                </a:solidFill>
                <a:effectLst/>
                <a:latin typeface="Helvetica Neue"/>
              </a:rPr>
              <a:t>Public infrastructure/housing</a:t>
            </a:r>
          </a:p>
          <a:p>
            <a:pPr lvl="1">
              <a:buFont typeface="+mj-lt"/>
              <a:buAutoNum type="arabicPeriod"/>
            </a:pPr>
            <a:r>
              <a:rPr lang="en-GB" b="0" i="0" dirty="0">
                <a:solidFill>
                  <a:srgbClr val="333333"/>
                </a:solidFill>
                <a:effectLst/>
                <a:latin typeface="Helvetica Neue"/>
              </a:rPr>
              <a:t>Income</a:t>
            </a:r>
          </a:p>
          <a:p>
            <a:pPr lvl="1">
              <a:buFont typeface="+mj-lt"/>
              <a:buAutoNum type="arabicPeriod"/>
            </a:pPr>
            <a:r>
              <a:rPr lang="en-GB" b="0" i="0" dirty="0">
                <a:solidFill>
                  <a:srgbClr val="333333"/>
                </a:solidFill>
                <a:effectLst/>
                <a:latin typeface="Helvetica Neue"/>
              </a:rPr>
              <a:t>Mental health</a:t>
            </a:r>
          </a:p>
        </p:txBody>
      </p:sp>
    </p:spTree>
    <p:extLst>
      <p:ext uri="{BB962C8B-B14F-4D97-AF65-F5344CB8AC3E}">
        <p14:creationId xmlns:p14="http://schemas.microsoft.com/office/powerpoint/2010/main" val="398919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AEFEC7-7295-4618-8815-E033FCE29383}"/>
              </a:ext>
            </a:extLst>
          </p:cNvPr>
          <p:cNvSpPr>
            <a:spLocks noGrp="1"/>
          </p:cNvSpPr>
          <p:nvPr>
            <p:ph type="subTitle" idx="1"/>
          </p:nvPr>
        </p:nvSpPr>
        <p:spPr/>
        <p:txBody>
          <a:bodyPr>
            <a:normAutofit/>
          </a:bodyPr>
          <a:lstStyle/>
          <a:p>
            <a:r>
              <a:rPr lang="en-GB" sz="4800" b="1" dirty="0"/>
              <a:t>Remember</a:t>
            </a:r>
            <a:endParaRPr lang="en-GB" sz="4800" dirty="0"/>
          </a:p>
        </p:txBody>
      </p:sp>
      <p:sp>
        <p:nvSpPr>
          <p:cNvPr id="4" name="Subtitle 2">
            <a:extLst>
              <a:ext uri="{FF2B5EF4-FFF2-40B4-BE49-F238E27FC236}">
                <a16:creationId xmlns:a16="http://schemas.microsoft.com/office/drawing/2014/main" id="{4E1752D2-A066-45C0-9250-A36A30D565F1}"/>
              </a:ext>
            </a:extLst>
          </p:cNvPr>
          <p:cNvSpPr txBox="1">
            <a:spLocks/>
          </p:cNvSpPr>
          <p:nvPr/>
        </p:nvSpPr>
        <p:spPr>
          <a:xfrm>
            <a:off x="457200" y="2950117"/>
            <a:ext cx="7139136"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Century Gothic" panose="020B0502020202020204" pitchFamily="34" charset="0"/>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4800" b="1" dirty="0">
                <a:solidFill>
                  <a:schemeClr val="bg1"/>
                </a:solidFill>
              </a:rPr>
              <a:t>What London needs…</a:t>
            </a:r>
          </a:p>
        </p:txBody>
      </p:sp>
    </p:spTree>
    <p:extLst>
      <p:ext uri="{BB962C8B-B14F-4D97-AF65-F5344CB8AC3E}">
        <p14:creationId xmlns:p14="http://schemas.microsoft.com/office/powerpoint/2010/main" val="958746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screenshot, drawing&#10;&#10;Description automatically generated">
            <a:extLst>
              <a:ext uri="{FF2B5EF4-FFF2-40B4-BE49-F238E27FC236}">
                <a16:creationId xmlns:a16="http://schemas.microsoft.com/office/drawing/2014/main" id="{575B4E62-D30C-4594-9E23-EED9E086455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4" y="1611253"/>
            <a:ext cx="8712968" cy="4232110"/>
          </a:xfrm>
        </p:spPr>
      </p:pic>
      <p:sp>
        <p:nvSpPr>
          <p:cNvPr id="2" name="Title 1">
            <a:extLst>
              <a:ext uri="{FF2B5EF4-FFF2-40B4-BE49-F238E27FC236}">
                <a16:creationId xmlns:a16="http://schemas.microsoft.com/office/drawing/2014/main" id="{BEE7D7F6-CB67-4051-A3CB-39E441E02EFE}"/>
              </a:ext>
            </a:extLst>
          </p:cNvPr>
          <p:cNvSpPr>
            <a:spLocks noGrp="1"/>
          </p:cNvSpPr>
          <p:nvPr>
            <p:ph type="title"/>
          </p:nvPr>
        </p:nvSpPr>
        <p:spPr>
          <a:xfrm>
            <a:off x="457200" y="620688"/>
            <a:ext cx="8229600" cy="1066800"/>
          </a:xfrm>
        </p:spPr>
        <p:txBody>
          <a:bodyPr/>
          <a:lstStyle/>
          <a:p>
            <a:r>
              <a:rPr lang="en-GB" dirty="0"/>
              <a:t>LCR: topic v. theme</a:t>
            </a:r>
          </a:p>
        </p:txBody>
      </p:sp>
    </p:spTree>
    <p:extLst>
      <p:ext uri="{BB962C8B-B14F-4D97-AF65-F5344CB8AC3E}">
        <p14:creationId xmlns:p14="http://schemas.microsoft.com/office/powerpoint/2010/main" val="886559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268E-6D74-4DF1-892C-575EC330DE6B}"/>
              </a:ext>
            </a:extLst>
          </p:cNvPr>
          <p:cNvSpPr>
            <a:spLocks noGrp="1"/>
          </p:cNvSpPr>
          <p:nvPr>
            <p:ph type="title"/>
          </p:nvPr>
        </p:nvSpPr>
        <p:spPr/>
        <p:txBody>
          <a:bodyPr/>
          <a:lstStyle/>
          <a:p>
            <a:r>
              <a:rPr lang="en-GB" dirty="0"/>
              <a:t>Small grants by borough</a:t>
            </a:r>
          </a:p>
        </p:txBody>
      </p:sp>
      <p:pic>
        <p:nvPicPr>
          <p:cNvPr id="4" name="Content Placeholder 6" descr="A close up of a map&#10;&#10;Description automatically generated">
            <a:extLst>
              <a:ext uri="{FF2B5EF4-FFF2-40B4-BE49-F238E27FC236}">
                <a16:creationId xmlns:a16="http://schemas.microsoft.com/office/drawing/2014/main" id="{D6C4FD5D-8E91-4DD5-A5DF-FEF77ABEEA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445" y="1758398"/>
            <a:ext cx="6894140" cy="4510290"/>
          </a:xfrm>
        </p:spPr>
      </p:pic>
    </p:spTree>
    <p:extLst>
      <p:ext uri="{BB962C8B-B14F-4D97-AF65-F5344CB8AC3E}">
        <p14:creationId xmlns:p14="http://schemas.microsoft.com/office/powerpoint/2010/main" val="3973966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FDB1-1CF4-4F90-A457-A21E5FC22ACE}"/>
              </a:ext>
            </a:extLst>
          </p:cNvPr>
          <p:cNvSpPr>
            <a:spLocks noGrp="1"/>
          </p:cNvSpPr>
          <p:nvPr>
            <p:ph type="title"/>
          </p:nvPr>
        </p:nvSpPr>
        <p:spPr/>
        <p:txBody>
          <a:bodyPr/>
          <a:lstStyle/>
          <a:p>
            <a:r>
              <a:rPr lang="en-GB" dirty="0"/>
              <a:t>Large grants by borough</a:t>
            </a:r>
          </a:p>
        </p:txBody>
      </p:sp>
      <p:pic>
        <p:nvPicPr>
          <p:cNvPr id="4" name="Content Placeholder 3" descr="A close up of a map&#10;&#10;Description automatically generated">
            <a:extLst>
              <a:ext uri="{FF2B5EF4-FFF2-40B4-BE49-F238E27FC236}">
                <a16:creationId xmlns:a16="http://schemas.microsoft.com/office/drawing/2014/main" id="{3CB97726-64A1-4258-B1E2-1B48E985F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91" y="1700808"/>
            <a:ext cx="6961385" cy="4640923"/>
          </a:xfrm>
          <a:prstGeom prst="rect">
            <a:avLst/>
          </a:prstGeom>
        </p:spPr>
      </p:pic>
    </p:spTree>
    <p:extLst>
      <p:ext uri="{BB962C8B-B14F-4D97-AF65-F5344CB8AC3E}">
        <p14:creationId xmlns:p14="http://schemas.microsoft.com/office/powerpoint/2010/main" val="737747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7DA9-A57C-4E9F-8FEF-96D01D20087B}"/>
              </a:ext>
            </a:extLst>
          </p:cNvPr>
          <p:cNvSpPr>
            <a:spLocks noGrp="1"/>
          </p:cNvSpPr>
          <p:nvPr>
            <p:ph type="title"/>
          </p:nvPr>
        </p:nvSpPr>
        <p:spPr/>
        <p:txBody>
          <a:bodyPr/>
          <a:lstStyle/>
          <a:p>
            <a:r>
              <a:rPr lang="en-GB" dirty="0"/>
              <a:t>Needs v funding</a:t>
            </a:r>
          </a:p>
        </p:txBody>
      </p:sp>
      <p:sp>
        <p:nvSpPr>
          <p:cNvPr id="3" name="Content Placeholder 2">
            <a:extLst>
              <a:ext uri="{FF2B5EF4-FFF2-40B4-BE49-F238E27FC236}">
                <a16:creationId xmlns:a16="http://schemas.microsoft.com/office/drawing/2014/main" id="{0FDFFC44-2F4F-4852-8B29-E2050559C8E6}"/>
              </a:ext>
            </a:extLst>
          </p:cNvPr>
          <p:cNvSpPr>
            <a:spLocks noGrp="1"/>
          </p:cNvSpPr>
          <p:nvPr>
            <p:ph idx="1"/>
          </p:nvPr>
        </p:nvSpPr>
        <p:spPr/>
        <p:txBody>
          <a:bodyPr/>
          <a:lstStyle/>
          <a:p>
            <a:r>
              <a:rPr lang="en-GB" dirty="0"/>
              <a:t>Use of data and insight from surveys, funders, research reports (curated list of key info in covid-19 resource hub) and applications to inform funding decisions</a:t>
            </a:r>
          </a:p>
          <a:p>
            <a:r>
              <a:rPr lang="en-GB" dirty="0"/>
              <a:t>Shifting priorities through London Community Response linking to changing priorities from civil society groups and communities</a:t>
            </a:r>
          </a:p>
          <a:p>
            <a:r>
              <a:rPr lang="en-GB" dirty="0"/>
              <a:t>Learning partner work to explore how we can build from this for the future</a:t>
            </a:r>
          </a:p>
        </p:txBody>
      </p:sp>
    </p:spTree>
    <p:extLst>
      <p:ext uri="{BB962C8B-B14F-4D97-AF65-F5344CB8AC3E}">
        <p14:creationId xmlns:p14="http://schemas.microsoft.com/office/powerpoint/2010/main" val="3573452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1147-7DF8-4FB0-A199-743C6302F11E}"/>
              </a:ext>
            </a:extLst>
          </p:cNvPr>
          <p:cNvSpPr>
            <a:spLocks noGrp="1"/>
          </p:cNvSpPr>
          <p:nvPr>
            <p:ph type="title"/>
          </p:nvPr>
        </p:nvSpPr>
        <p:spPr/>
        <p:txBody>
          <a:bodyPr/>
          <a:lstStyle/>
          <a:p>
            <a:r>
              <a:rPr lang="en-GB" dirty="0"/>
              <a:t>How is funder mood changing?</a:t>
            </a:r>
          </a:p>
        </p:txBody>
      </p:sp>
      <p:pic>
        <p:nvPicPr>
          <p:cNvPr id="5" name="Content Placeholder 4">
            <a:extLst>
              <a:ext uri="{FF2B5EF4-FFF2-40B4-BE49-F238E27FC236}">
                <a16:creationId xmlns:a16="http://schemas.microsoft.com/office/drawing/2014/main" id="{09686BDA-F99E-49B2-976D-BC36C487459B}"/>
              </a:ext>
            </a:extLst>
          </p:cNvPr>
          <p:cNvPicPr>
            <a:picLocks noGrp="1" noChangeAspect="1"/>
          </p:cNvPicPr>
          <p:nvPr>
            <p:ph idx="1"/>
          </p:nvPr>
        </p:nvPicPr>
        <p:blipFill>
          <a:blip r:embed="rId2"/>
          <a:stretch>
            <a:fillRect/>
          </a:stretch>
        </p:blipFill>
        <p:spPr>
          <a:xfrm>
            <a:off x="454491" y="1844824"/>
            <a:ext cx="6995470" cy="4729163"/>
          </a:xfrm>
        </p:spPr>
      </p:pic>
    </p:spTree>
    <p:extLst>
      <p:ext uri="{BB962C8B-B14F-4D97-AF65-F5344CB8AC3E}">
        <p14:creationId xmlns:p14="http://schemas.microsoft.com/office/powerpoint/2010/main" val="1309194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AEFEC7-7295-4618-8815-E033FCE29383}"/>
              </a:ext>
            </a:extLst>
          </p:cNvPr>
          <p:cNvSpPr>
            <a:spLocks noGrp="1"/>
          </p:cNvSpPr>
          <p:nvPr>
            <p:ph type="subTitle" idx="1"/>
          </p:nvPr>
        </p:nvSpPr>
        <p:spPr/>
        <p:txBody>
          <a:bodyPr>
            <a:normAutofit/>
          </a:bodyPr>
          <a:lstStyle/>
          <a:p>
            <a:r>
              <a:rPr lang="en-GB" sz="4800" b="1" dirty="0"/>
              <a:t>Recover</a:t>
            </a:r>
            <a:endParaRPr lang="en-GB" sz="4800" dirty="0"/>
          </a:p>
        </p:txBody>
      </p:sp>
      <p:sp>
        <p:nvSpPr>
          <p:cNvPr id="4" name="Subtitle 2">
            <a:extLst>
              <a:ext uri="{FF2B5EF4-FFF2-40B4-BE49-F238E27FC236}">
                <a16:creationId xmlns:a16="http://schemas.microsoft.com/office/drawing/2014/main" id="{4E1752D2-A066-45C0-9250-A36A30D565F1}"/>
              </a:ext>
            </a:extLst>
          </p:cNvPr>
          <p:cNvSpPr txBox="1">
            <a:spLocks/>
          </p:cNvSpPr>
          <p:nvPr/>
        </p:nvSpPr>
        <p:spPr>
          <a:xfrm>
            <a:off x="457200" y="2950117"/>
            <a:ext cx="7139136"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Century Gothic" panose="020B0502020202020204" pitchFamily="34" charset="0"/>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4800" b="1" dirty="0">
                <a:solidFill>
                  <a:schemeClr val="bg1"/>
                </a:solidFill>
              </a:rPr>
              <a:t>What London needs…</a:t>
            </a:r>
          </a:p>
        </p:txBody>
      </p:sp>
    </p:spTree>
    <p:extLst>
      <p:ext uri="{BB962C8B-B14F-4D97-AF65-F5344CB8AC3E}">
        <p14:creationId xmlns:p14="http://schemas.microsoft.com/office/powerpoint/2010/main" val="2521247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91D1-5ED7-42B5-9F63-C5E1E1EAA892}"/>
              </a:ext>
            </a:extLst>
          </p:cNvPr>
          <p:cNvSpPr>
            <a:spLocks noGrp="1"/>
          </p:cNvSpPr>
          <p:nvPr>
            <p:ph type="title"/>
          </p:nvPr>
        </p:nvSpPr>
        <p:spPr/>
        <p:txBody>
          <a:bodyPr/>
          <a:lstStyle/>
          <a:p>
            <a:r>
              <a:rPr lang="en-GB" dirty="0"/>
              <a:t>London Recovery Board</a:t>
            </a:r>
          </a:p>
        </p:txBody>
      </p:sp>
      <p:sp>
        <p:nvSpPr>
          <p:cNvPr id="3" name="Content Placeholder 2">
            <a:extLst>
              <a:ext uri="{FF2B5EF4-FFF2-40B4-BE49-F238E27FC236}">
                <a16:creationId xmlns:a16="http://schemas.microsoft.com/office/drawing/2014/main" id="{4CC03BF0-A483-4286-9655-47A2A72A7C02}"/>
              </a:ext>
            </a:extLst>
          </p:cNvPr>
          <p:cNvSpPr>
            <a:spLocks noGrp="1"/>
          </p:cNvSpPr>
          <p:nvPr>
            <p:ph idx="1"/>
          </p:nvPr>
        </p:nvSpPr>
        <p:spPr/>
        <p:txBody>
          <a:bodyPr>
            <a:normAutofit fontScale="77500" lnSpcReduction="20000"/>
          </a:bodyPr>
          <a:lstStyle/>
          <a:p>
            <a:r>
              <a:rPr lang="en-GB" dirty="0"/>
              <a:t>Chaired by the Mayor and the Chair of London Councils, this brings together leaders from across London’s government, business and civil society, as well as the health and education sectors, trade unions and the police, to oversee the long-term recovery effort.</a:t>
            </a:r>
          </a:p>
          <a:p>
            <a:endParaRPr lang="en-GB" dirty="0"/>
          </a:p>
          <a:p>
            <a:r>
              <a:rPr lang="en-GB" dirty="0"/>
              <a:t>Its aims are to:</a:t>
            </a:r>
          </a:p>
          <a:p>
            <a:pPr lvl="1"/>
            <a:r>
              <a:rPr lang="en-GB" dirty="0"/>
              <a:t>reverse the pattern of rising unemployment and lost economic growth caused by the economic scarring of COVID-19</a:t>
            </a:r>
          </a:p>
          <a:p>
            <a:pPr lvl="1"/>
            <a:r>
              <a:rPr lang="en-GB" dirty="0"/>
              <a:t>support our communities, including those most impacted by the virus</a:t>
            </a:r>
          </a:p>
          <a:p>
            <a:pPr lvl="1"/>
            <a:r>
              <a:rPr lang="en-GB" dirty="0"/>
              <a:t>help young people to flourish with access to support and opportunities</a:t>
            </a:r>
          </a:p>
          <a:p>
            <a:pPr lvl="1"/>
            <a:r>
              <a:rPr lang="en-GB" dirty="0"/>
              <a:t>narrow social, economic and health inequalities</a:t>
            </a:r>
          </a:p>
          <a:p>
            <a:pPr lvl="1"/>
            <a:r>
              <a:rPr lang="en-GB" dirty="0"/>
              <a:t>accelerate delivery of a cleaner, greener London</a:t>
            </a:r>
          </a:p>
        </p:txBody>
      </p:sp>
    </p:spTree>
    <p:extLst>
      <p:ext uri="{BB962C8B-B14F-4D97-AF65-F5344CB8AC3E}">
        <p14:creationId xmlns:p14="http://schemas.microsoft.com/office/powerpoint/2010/main" val="395733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D30B-A851-4A4F-8781-6D876C43A5A9}"/>
              </a:ext>
            </a:extLst>
          </p:cNvPr>
          <p:cNvSpPr>
            <a:spLocks noGrp="1"/>
          </p:cNvSpPr>
          <p:nvPr>
            <p:ph type="title"/>
          </p:nvPr>
        </p:nvSpPr>
        <p:spPr/>
        <p:txBody>
          <a:bodyPr/>
          <a:lstStyle/>
          <a:p>
            <a:r>
              <a:rPr lang="en-GB" dirty="0"/>
              <a:t>Challenges and opportunities</a:t>
            </a:r>
          </a:p>
        </p:txBody>
      </p:sp>
      <p:sp>
        <p:nvSpPr>
          <p:cNvPr id="3" name="Content Placeholder 2">
            <a:extLst>
              <a:ext uri="{FF2B5EF4-FFF2-40B4-BE49-F238E27FC236}">
                <a16:creationId xmlns:a16="http://schemas.microsoft.com/office/drawing/2014/main" id="{D2CBF94A-43F8-4C12-9497-7B15059BAA36}"/>
              </a:ext>
            </a:extLst>
          </p:cNvPr>
          <p:cNvSpPr>
            <a:spLocks noGrp="1"/>
          </p:cNvSpPr>
          <p:nvPr>
            <p:ph idx="1"/>
          </p:nvPr>
        </p:nvSpPr>
        <p:spPr/>
        <p:txBody>
          <a:bodyPr/>
          <a:lstStyle/>
          <a:p>
            <a:r>
              <a:rPr lang="en-GB" dirty="0"/>
              <a:t>£10.1bn funding gap in next six months</a:t>
            </a:r>
          </a:p>
          <a:p>
            <a:r>
              <a:rPr lang="en-GB" dirty="0"/>
              <a:t>1 in 10 Londoners have no digital skills</a:t>
            </a:r>
          </a:p>
          <a:p>
            <a:r>
              <a:rPr lang="en-GB" dirty="0"/>
              <a:t>30% of capital’s workforce furloughed</a:t>
            </a:r>
          </a:p>
          <a:p>
            <a:pPr lvl="1"/>
            <a:r>
              <a:rPr lang="en-GB" dirty="0"/>
              <a:t>One third of 18-24 year olds furloughed or made redundant, twice that of over-24’s</a:t>
            </a:r>
          </a:p>
          <a:p>
            <a:r>
              <a:rPr lang="en-GB" dirty="0"/>
              <a:t>148% increase in out of work benefit claims</a:t>
            </a:r>
          </a:p>
          <a:p>
            <a:r>
              <a:rPr lang="en-GB" dirty="0"/>
              <a:t>177% increase in emergency food parcels</a:t>
            </a:r>
          </a:p>
          <a:p>
            <a:r>
              <a:rPr lang="en-GB" dirty="0"/>
              <a:t>90,000+ Londoners registered NHS volunteers</a:t>
            </a:r>
          </a:p>
          <a:p>
            <a:r>
              <a:rPr lang="en-GB" dirty="0"/>
              <a:t>Over 700 Mutual Aid groups in March ‘20</a:t>
            </a:r>
          </a:p>
        </p:txBody>
      </p:sp>
    </p:spTree>
    <p:extLst>
      <p:ext uri="{BB962C8B-B14F-4D97-AF65-F5344CB8AC3E}">
        <p14:creationId xmlns:p14="http://schemas.microsoft.com/office/powerpoint/2010/main" val="706628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7461-6D24-46C1-83A8-AFA15EFB3D12}"/>
              </a:ext>
            </a:extLst>
          </p:cNvPr>
          <p:cNvSpPr>
            <a:spLocks noGrp="1"/>
          </p:cNvSpPr>
          <p:nvPr>
            <p:ph type="title"/>
          </p:nvPr>
        </p:nvSpPr>
        <p:spPr/>
        <p:txBody>
          <a:bodyPr/>
          <a:lstStyle/>
          <a:p>
            <a:r>
              <a:rPr lang="en-GB" dirty="0"/>
              <a:t>The missions</a:t>
            </a:r>
          </a:p>
        </p:txBody>
      </p:sp>
      <p:sp>
        <p:nvSpPr>
          <p:cNvPr id="3" name="Content Placeholder 2">
            <a:extLst>
              <a:ext uri="{FF2B5EF4-FFF2-40B4-BE49-F238E27FC236}">
                <a16:creationId xmlns:a16="http://schemas.microsoft.com/office/drawing/2014/main" id="{40BDE3BD-0F29-47C0-A97B-95CD45B22A95}"/>
              </a:ext>
            </a:extLst>
          </p:cNvPr>
          <p:cNvSpPr>
            <a:spLocks noGrp="1"/>
          </p:cNvSpPr>
          <p:nvPr>
            <p:ph idx="1"/>
          </p:nvPr>
        </p:nvSpPr>
        <p:spPr/>
        <p:txBody>
          <a:bodyPr/>
          <a:lstStyle/>
          <a:p>
            <a:r>
              <a:rPr lang="en-GB" dirty="0"/>
              <a:t>High streets for all</a:t>
            </a:r>
          </a:p>
          <a:p>
            <a:r>
              <a:rPr lang="en-GB" dirty="0"/>
              <a:t>Building strong communities</a:t>
            </a:r>
          </a:p>
          <a:p>
            <a:r>
              <a:rPr lang="en-GB" dirty="0"/>
              <a:t>Digital access for all</a:t>
            </a:r>
          </a:p>
          <a:p>
            <a:r>
              <a:rPr lang="en-GB" dirty="0"/>
              <a:t>A green new deal</a:t>
            </a:r>
          </a:p>
          <a:p>
            <a:r>
              <a:rPr lang="en-GB" dirty="0"/>
              <a:t>A robust safety net</a:t>
            </a:r>
          </a:p>
          <a:p>
            <a:r>
              <a:rPr lang="en-GB" dirty="0"/>
              <a:t>A new deal for young people</a:t>
            </a:r>
          </a:p>
          <a:p>
            <a:r>
              <a:rPr lang="en-GB" dirty="0"/>
              <a:t>Healthy food, healthy weight</a:t>
            </a:r>
          </a:p>
          <a:p>
            <a:r>
              <a:rPr lang="en-GB" dirty="0"/>
              <a:t>Good work for Londoners</a:t>
            </a:r>
          </a:p>
          <a:p>
            <a:r>
              <a:rPr lang="en-GB" dirty="0"/>
              <a:t>Mental health and wellbeing</a:t>
            </a:r>
          </a:p>
          <a:p>
            <a:endParaRPr lang="en-GB" dirty="0"/>
          </a:p>
        </p:txBody>
      </p:sp>
    </p:spTree>
    <p:extLst>
      <p:ext uri="{BB962C8B-B14F-4D97-AF65-F5344CB8AC3E}">
        <p14:creationId xmlns:p14="http://schemas.microsoft.com/office/powerpoint/2010/main" val="38005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9EDF-AB95-4974-9015-494B37585054}"/>
              </a:ext>
            </a:extLst>
          </p:cNvPr>
          <p:cNvSpPr>
            <a:spLocks noGrp="1"/>
          </p:cNvSpPr>
          <p:nvPr>
            <p:ph type="title"/>
          </p:nvPr>
        </p:nvSpPr>
        <p:spPr/>
        <p:txBody>
          <a:bodyPr>
            <a:normAutofit/>
          </a:bodyPr>
          <a:lstStyle/>
          <a:p>
            <a:r>
              <a:rPr lang="en-GB" dirty="0"/>
              <a:t>Example: strong communities</a:t>
            </a:r>
          </a:p>
        </p:txBody>
      </p:sp>
      <p:sp>
        <p:nvSpPr>
          <p:cNvPr id="3" name="Content Placeholder 2">
            <a:extLst>
              <a:ext uri="{FF2B5EF4-FFF2-40B4-BE49-F238E27FC236}">
                <a16:creationId xmlns:a16="http://schemas.microsoft.com/office/drawing/2014/main" id="{B2BD6147-99F8-49B4-BDCB-7B005F39EA4A}"/>
              </a:ext>
            </a:extLst>
          </p:cNvPr>
          <p:cNvSpPr>
            <a:spLocks noGrp="1"/>
          </p:cNvSpPr>
          <p:nvPr>
            <p:ph idx="1"/>
          </p:nvPr>
        </p:nvSpPr>
        <p:spPr/>
        <p:txBody>
          <a:bodyPr>
            <a:normAutofit fontScale="70000" lnSpcReduction="20000"/>
          </a:bodyPr>
          <a:lstStyle/>
          <a:p>
            <a:r>
              <a:rPr lang="en-GB" dirty="0"/>
              <a:t>By 2025, all Londoners will have access to a community hub ensuring they can volunteer, get support and  build strong community networks</a:t>
            </a:r>
          </a:p>
          <a:p>
            <a:pPr lvl="1"/>
            <a:r>
              <a:rPr lang="en-GB" dirty="0"/>
              <a:t>All communities - particularly the most disadvantaged with the greatest health inequalities - can get the support and services they need. They should also have more control and choice over those services. </a:t>
            </a:r>
          </a:p>
          <a:p>
            <a:pPr lvl="1"/>
            <a:r>
              <a:rPr lang="en-GB" dirty="0"/>
              <a:t>Londoners can build and maintain relationships and be active citizens. </a:t>
            </a:r>
          </a:p>
          <a:p>
            <a:pPr lvl="1"/>
            <a:r>
              <a:rPr lang="en-GB" dirty="0"/>
              <a:t>London’s civil society is strong and resilient. It reflects and champions London's communities and can meet future shocks. Organisations can access resources and support to meet new/changed demand and provide essential services. </a:t>
            </a:r>
          </a:p>
          <a:p>
            <a:pPr lvl="1"/>
            <a:r>
              <a:rPr lang="en-GB" dirty="0"/>
              <a:t>Sustainable and strong partnerships between funders and voluntary and community sector organisations. </a:t>
            </a:r>
          </a:p>
          <a:p>
            <a:pPr lvl="1"/>
            <a:r>
              <a:rPr lang="en-GB" dirty="0"/>
              <a:t>Continuing risks that arose during the crisis are addressed. </a:t>
            </a:r>
          </a:p>
          <a:p>
            <a:pPr lvl="1"/>
            <a:r>
              <a:rPr lang="en-GB" dirty="0"/>
              <a:t>Public service partnerships proactively include the voice of older Londoners in future planning.</a:t>
            </a:r>
          </a:p>
        </p:txBody>
      </p:sp>
    </p:spTree>
    <p:extLst>
      <p:ext uri="{BB962C8B-B14F-4D97-AF65-F5344CB8AC3E}">
        <p14:creationId xmlns:p14="http://schemas.microsoft.com/office/powerpoint/2010/main" val="388270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CF43-AE32-47C9-9765-352EDBEAB545}"/>
              </a:ext>
            </a:extLst>
          </p:cNvPr>
          <p:cNvSpPr>
            <a:spLocks noGrp="1"/>
          </p:cNvSpPr>
          <p:nvPr>
            <p:ph type="title"/>
          </p:nvPr>
        </p:nvSpPr>
        <p:spPr/>
        <p:txBody>
          <a:bodyPr/>
          <a:lstStyle/>
          <a:p>
            <a:r>
              <a:rPr lang="en-GB" dirty="0"/>
              <a:t>Local and regional priorities</a:t>
            </a:r>
          </a:p>
        </p:txBody>
      </p:sp>
      <p:sp>
        <p:nvSpPr>
          <p:cNvPr id="3" name="Content Placeholder 2">
            <a:extLst>
              <a:ext uri="{FF2B5EF4-FFF2-40B4-BE49-F238E27FC236}">
                <a16:creationId xmlns:a16="http://schemas.microsoft.com/office/drawing/2014/main" id="{E6A20748-652E-4769-B407-B604688309F4}"/>
              </a:ext>
            </a:extLst>
          </p:cNvPr>
          <p:cNvSpPr>
            <a:spLocks noGrp="1"/>
          </p:cNvSpPr>
          <p:nvPr>
            <p:ph idx="1"/>
          </p:nvPr>
        </p:nvSpPr>
        <p:spPr/>
        <p:txBody>
          <a:bodyPr/>
          <a:lstStyle/>
          <a:p>
            <a:r>
              <a:rPr lang="en-GB" dirty="0"/>
              <a:t>Review of all local authority JSNAs as at the start of 2020</a:t>
            </a:r>
          </a:p>
          <a:p>
            <a:pPr lvl="1"/>
            <a:r>
              <a:rPr lang="en-GB" sz="1800" i="1" dirty="0"/>
              <a:t>The Joint Strategic Needs Assessment (JSNA) is a process by which local authorities and Clinical Commissioning Groups assess the current and future health, care and wellbeing needs of the local community to inform local decision making</a:t>
            </a:r>
          </a:p>
          <a:p>
            <a:r>
              <a:rPr lang="en-GB" dirty="0"/>
              <a:t>Review of key regional strategies and plans from the Mayor of London, GLA and London Councils, as at the start of 2020</a:t>
            </a:r>
          </a:p>
          <a:p>
            <a:endParaRPr lang="en-GB" dirty="0"/>
          </a:p>
        </p:txBody>
      </p:sp>
    </p:spTree>
    <p:extLst>
      <p:ext uri="{BB962C8B-B14F-4D97-AF65-F5344CB8AC3E}">
        <p14:creationId xmlns:p14="http://schemas.microsoft.com/office/powerpoint/2010/main" val="3493467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DC70-E960-4B57-9B70-8869BD060459}"/>
              </a:ext>
            </a:extLst>
          </p:cNvPr>
          <p:cNvSpPr>
            <a:spLocks noGrp="1"/>
          </p:cNvSpPr>
          <p:nvPr>
            <p:ph type="title"/>
          </p:nvPr>
        </p:nvSpPr>
        <p:spPr/>
        <p:txBody>
          <a:bodyPr/>
          <a:lstStyle/>
          <a:p>
            <a:r>
              <a:rPr lang="en-GB" dirty="0"/>
              <a:t>Recovery as a focus for funding?</a:t>
            </a:r>
          </a:p>
        </p:txBody>
      </p:sp>
      <p:sp>
        <p:nvSpPr>
          <p:cNvPr id="3" name="Content Placeholder 2">
            <a:extLst>
              <a:ext uri="{FF2B5EF4-FFF2-40B4-BE49-F238E27FC236}">
                <a16:creationId xmlns:a16="http://schemas.microsoft.com/office/drawing/2014/main" id="{2A3910DE-9A69-46E7-9BEF-AF64059D32CD}"/>
              </a:ext>
            </a:extLst>
          </p:cNvPr>
          <p:cNvSpPr>
            <a:spLocks noGrp="1"/>
          </p:cNvSpPr>
          <p:nvPr>
            <p:ph idx="1"/>
          </p:nvPr>
        </p:nvSpPr>
        <p:spPr/>
        <p:txBody>
          <a:bodyPr/>
          <a:lstStyle/>
          <a:p>
            <a:r>
              <a:rPr lang="en-GB" dirty="0"/>
              <a:t>Mission approach being adopted for wave five of the London Community Response</a:t>
            </a:r>
          </a:p>
          <a:p>
            <a:r>
              <a:rPr lang="en-GB" dirty="0"/>
              <a:t>Focusing in on three missions:</a:t>
            </a:r>
          </a:p>
          <a:p>
            <a:pPr lvl="1"/>
            <a:r>
              <a:rPr lang="en-GB" dirty="0"/>
              <a:t>Building strong communities</a:t>
            </a:r>
          </a:p>
          <a:p>
            <a:pPr lvl="1"/>
            <a:r>
              <a:rPr lang="en-GB" dirty="0"/>
              <a:t>New deal for young people</a:t>
            </a:r>
          </a:p>
          <a:p>
            <a:pPr lvl="1"/>
            <a:r>
              <a:rPr lang="en-GB" dirty="0"/>
              <a:t>Robust safety net</a:t>
            </a:r>
          </a:p>
          <a:p>
            <a:r>
              <a:rPr lang="en-GB" dirty="0"/>
              <a:t>Opportunities to look at total assets approach, linking funding outcomes to work of public sector bodies, volunteering and community assets</a:t>
            </a:r>
          </a:p>
        </p:txBody>
      </p:sp>
    </p:spTree>
    <p:extLst>
      <p:ext uri="{BB962C8B-B14F-4D97-AF65-F5344CB8AC3E}">
        <p14:creationId xmlns:p14="http://schemas.microsoft.com/office/powerpoint/2010/main" val="194105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AEFEC7-7295-4618-8815-E033FCE29383}"/>
              </a:ext>
            </a:extLst>
          </p:cNvPr>
          <p:cNvSpPr>
            <a:spLocks noGrp="1"/>
          </p:cNvSpPr>
          <p:nvPr>
            <p:ph type="subTitle" idx="1"/>
          </p:nvPr>
        </p:nvSpPr>
        <p:spPr/>
        <p:txBody>
          <a:bodyPr>
            <a:normAutofit/>
          </a:bodyPr>
          <a:lstStyle/>
          <a:p>
            <a:r>
              <a:rPr lang="en-GB" sz="4800" b="1" dirty="0"/>
              <a:t>Rethink</a:t>
            </a:r>
            <a:endParaRPr lang="en-GB" sz="4800" dirty="0"/>
          </a:p>
        </p:txBody>
      </p:sp>
      <p:sp>
        <p:nvSpPr>
          <p:cNvPr id="4" name="Subtitle 2">
            <a:extLst>
              <a:ext uri="{FF2B5EF4-FFF2-40B4-BE49-F238E27FC236}">
                <a16:creationId xmlns:a16="http://schemas.microsoft.com/office/drawing/2014/main" id="{4E1752D2-A066-45C0-9250-A36A30D565F1}"/>
              </a:ext>
            </a:extLst>
          </p:cNvPr>
          <p:cNvSpPr txBox="1">
            <a:spLocks/>
          </p:cNvSpPr>
          <p:nvPr/>
        </p:nvSpPr>
        <p:spPr>
          <a:xfrm>
            <a:off x="457200" y="2950117"/>
            <a:ext cx="7139136"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Century Gothic" panose="020B0502020202020204" pitchFamily="34" charset="0"/>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4800" b="1" dirty="0">
                <a:solidFill>
                  <a:schemeClr val="bg1"/>
                </a:solidFill>
              </a:rPr>
              <a:t>What London needs…</a:t>
            </a:r>
          </a:p>
        </p:txBody>
      </p:sp>
    </p:spTree>
    <p:extLst>
      <p:ext uri="{BB962C8B-B14F-4D97-AF65-F5344CB8AC3E}">
        <p14:creationId xmlns:p14="http://schemas.microsoft.com/office/powerpoint/2010/main" val="393693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1628-9591-411F-A2A2-98D2B5A47299}"/>
              </a:ext>
            </a:extLst>
          </p:cNvPr>
          <p:cNvSpPr>
            <a:spLocks noGrp="1"/>
          </p:cNvSpPr>
          <p:nvPr>
            <p:ph type="title"/>
          </p:nvPr>
        </p:nvSpPr>
        <p:spPr/>
        <p:txBody>
          <a:bodyPr/>
          <a:lstStyle/>
          <a:p>
            <a:r>
              <a:rPr lang="en-GB" dirty="0"/>
              <a:t>Looking ahead</a:t>
            </a:r>
          </a:p>
        </p:txBody>
      </p:sp>
      <p:sp>
        <p:nvSpPr>
          <p:cNvPr id="3" name="Content Placeholder 2">
            <a:extLst>
              <a:ext uri="{FF2B5EF4-FFF2-40B4-BE49-F238E27FC236}">
                <a16:creationId xmlns:a16="http://schemas.microsoft.com/office/drawing/2014/main" id="{79510198-E0D7-4F3D-9A78-99F3DB0E7E9B}"/>
              </a:ext>
            </a:extLst>
          </p:cNvPr>
          <p:cNvSpPr>
            <a:spLocks noGrp="1"/>
          </p:cNvSpPr>
          <p:nvPr>
            <p:ph idx="1"/>
          </p:nvPr>
        </p:nvSpPr>
        <p:spPr/>
        <p:txBody>
          <a:bodyPr/>
          <a:lstStyle/>
          <a:p>
            <a:r>
              <a:rPr lang="en-GB" dirty="0" err="1"/>
              <a:t>Reos</a:t>
            </a:r>
            <a:r>
              <a:rPr lang="en-GB" dirty="0"/>
              <a:t> Partners commissioned through the London Community Response (thanks to funding from City Bridge Trust/LCRF, the Paul Hamlyn Foundation, the GLA, United Saint Saviour’s and the London Community Foundation) to help us answer the question: </a:t>
            </a:r>
            <a:r>
              <a:rPr lang="en-GB" b="1" dirty="0"/>
              <a:t>What should the key areas of focus be as we look towards renewal?</a:t>
            </a:r>
          </a:p>
        </p:txBody>
      </p:sp>
    </p:spTree>
    <p:extLst>
      <p:ext uri="{BB962C8B-B14F-4D97-AF65-F5344CB8AC3E}">
        <p14:creationId xmlns:p14="http://schemas.microsoft.com/office/powerpoint/2010/main" val="2295714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4ABAF-FCEA-4032-9786-770BA454F0E2}"/>
              </a:ext>
            </a:extLst>
          </p:cNvPr>
          <p:cNvSpPr>
            <a:spLocks noGrp="1"/>
          </p:cNvSpPr>
          <p:nvPr>
            <p:ph type="title"/>
          </p:nvPr>
        </p:nvSpPr>
        <p:spPr/>
        <p:txBody>
          <a:bodyPr/>
          <a:lstStyle/>
          <a:p>
            <a:r>
              <a:rPr lang="en-GB" dirty="0"/>
              <a:t>Developing scenarios</a:t>
            </a:r>
          </a:p>
        </p:txBody>
      </p:sp>
      <p:sp>
        <p:nvSpPr>
          <p:cNvPr id="3" name="Content Placeholder 2">
            <a:extLst>
              <a:ext uri="{FF2B5EF4-FFF2-40B4-BE49-F238E27FC236}">
                <a16:creationId xmlns:a16="http://schemas.microsoft.com/office/drawing/2014/main" id="{999E2637-EF17-4D7D-982F-14B7E5F34EAD}"/>
              </a:ext>
            </a:extLst>
          </p:cNvPr>
          <p:cNvSpPr>
            <a:spLocks noGrp="1"/>
          </p:cNvSpPr>
          <p:nvPr>
            <p:ph idx="1"/>
          </p:nvPr>
        </p:nvSpPr>
        <p:spPr/>
        <p:txBody>
          <a:bodyPr>
            <a:normAutofit/>
          </a:bodyPr>
          <a:lstStyle/>
          <a:p>
            <a:r>
              <a:rPr lang="en-GB" dirty="0"/>
              <a:t>The scenarios tell stories of four possible futures for London’s communities in the year 2023.</a:t>
            </a:r>
          </a:p>
          <a:p>
            <a:r>
              <a:rPr lang="en-GB" dirty="0"/>
              <a:t>The purpose of these scenarios is not to predict the future, but rather to shed light on the threats and opportunities facing London’s communities.</a:t>
            </a:r>
          </a:p>
          <a:p>
            <a:r>
              <a:rPr lang="en-GB" dirty="0"/>
              <a:t>They are meant to be: plausible, relevant, challenging and clear</a:t>
            </a:r>
          </a:p>
        </p:txBody>
      </p:sp>
    </p:spTree>
    <p:extLst>
      <p:ext uri="{BB962C8B-B14F-4D97-AF65-F5344CB8AC3E}">
        <p14:creationId xmlns:p14="http://schemas.microsoft.com/office/powerpoint/2010/main" val="1390602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BC49-09DE-4FA6-9E1E-E6D8AEB498D0}"/>
              </a:ext>
            </a:extLst>
          </p:cNvPr>
          <p:cNvSpPr>
            <a:spLocks noGrp="1"/>
          </p:cNvSpPr>
          <p:nvPr>
            <p:ph type="title"/>
          </p:nvPr>
        </p:nvSpPr>
        <p:spPr/>
        <p:txBody>
          <a:bodyPr/>
          <a:lstStyle/>
          <a:p>
            <a:r>
              <a:rPr lang="en-GB" dirty="0"/>
              <a:t>Engagement with the scenarios</a:t>
            </a:r>
          </a:p>
        </p:txBody>
      </p:sp>
      <p:sp>
        <p:nvSpPr>
          <p:cNvPr id="3" name="Content Placeholder 2">
            <a:extLst>
              <a:ext uri="{FF2B5EF4-FFF2-40B4-BE49-F238E27FC236}">
                <a16:creationId xmlns:a16="http://schemas.microsoft.com/office/drawing/2014/main" id="{A602448F-7B38-42A6-8862-CCA83761954C}"/>
              </a:ext>
            </a:extLst>
          </p:cNvPr>
          <p:cNvSpPr>
            <a:spLocks noGrp="1"/>
          </p:cNvSpPr>
          <p:nvPr>
            <p:ph idx="1"/>
          </p:nvPr>
        </p:nvSpPr>
        <p:spPr/>
        <p:txBody>
          <a:bodyPr/>
          <a:lstStyle/>
          <a:p>
            <a:r>
              <a:rPr lang="en-GB" dirty="0"/>
              <a:t>These scenarios were informed by:</a:t>
            </a:r>
          </a:p>
          <a:p>
            <a:pPr lvl="1"/>
            <a:r>
              <a:rPr lang="en-GB" dirty="0"/>
              <a:t>Survey responses from over 500 grant recipients and 36 funders</a:t>
            </a:r>
          </a:p>
          <a:p>
            <a:pPr lvl="1"/>
            <a:r>
              <a:rPr lang="en-GB" dirty="0"/>
              <a:t>Interviews with 5 key stakeholders working with London’s communities</a:t>
            </a:r>
          </a:p>
          <a:p>
            <a:pPr lvl="1"/>
            <a:r>
              <a:rPr lang="en-GB" dirty="0"/>
              <a:t>A review of several other scenarios - especially the Centre for London’s “London at a Crossroads”</a:t>
            </a:r>
          </a:p>
          <a:p>
            <a:pPr lvl="1"/>
            <a:r>
              <a:rPr lang="en-GB" dirty="0"/>
              <a:t>A participatory workshop with 10 funders</a:t>
            </a:r>
          </a:p>
          <a:p>
            <a:pPr lvl="1"/>
            <a:r>
              <a:rPr lang="en-GB" dirty="0"/>
              <a:t>A participatory workshop with 40 groups</a:t>
            </a:r>
          </a:p>
        </p:txBody>
      </p:sp>
    </p:spTree>
    <p:extLst>
      <p:ext uri="{BB962C8B-B14F-4D97-AF65-F5344CB8AC3E}">
        <p14:creationId xmlns:p14="http://schemas.microsoft.com/office/powerpoint/2010/main" val="3290240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C52-BED9-4371-A61D-7D578A29A334}"/>
              </a:ext>
            </a:extLst>
          </p:cNvPr>
          <p:cNvSpPr>
            <a:spLocks noGrp="1"/>
          </p:cNvSpPr>
          <p:nvPr>
            <p:ph type="title"/>
          </p:nvPr>
        </p:nvSpPr>
        <p:spPr/>
        <p:txBody>
          <a:bodyPr/>
          <a:lstStyle/>
          <a:p>
            <a:r>
              <a:rPr lang="en-GB" dirty="0"/>
              <a:t>1. Building back the same</a:t>
            </a:r>
          </a:p>
        </p:txBody>
      </p:sp>
      <p:sp>
        <p:nvSpPr>
          <p:cNvPr id="3" name="Content Placeholder 2">
            <a:extLst>
              <a:ext uri="{FF2B5EF4-FFF2-40B4-BE49-F238E27FC236}">
                <a16:creationId xmlns:a16="http://schemas.microsoft.com/office/drawing/2014/main" id="{4BD55BBF-AAB8-437C-9A6A-C6AAD93AA548}"/>
              </a:ext>
            </a:extLst>
          </p:cNvPr>
          <p:cNvSpPr>
            <a:spLocks noGrp="1"/>
          </p:cNvSpPr>
          <p:nvPr>
            <p:ph idx="1"/>
          </p:nvPr>
        </p:nvSpPr>
        <p:spPr/>
        <p:txBody>
          <a:bodyPr>
            <a:normAutofit fontScale="85000" lnSpcReduction="20000"/>
          </a:bodyPr>
          <a:lstStyle/>
          <a:p>
            <a:r>
              <a:rPr lang="en-GB" dirty="0"/>
              <a:t>This is a story about going back to the way things were; rebuilding the economy, yet not fully recovering as a society. The government is working to get things back to the way they were, and is focused on reclaiming Central London’s prestige as the bustling capital and economic centre of Great Britain.</a:t>
            </a:r>
          </a:p>
          <a:p>
            <a:pPr lvl="1"/>
            <a:r>
              <a:rPr lang="en-GB" dirty="0"/>
              <a:t>Central Themes:</a:t>
            </a:r>
          </a:p>
          <a:p>
            <a:pPr lvl="2"/>
            <a:r>
              <a:rPr lang="en-GB" dirty="0"/>
              <a:t>Economy; Governance, Poverty, Inequality, and Food Security; Education.</a:t>
            </a:r>
          </a:p>
          <a:p>
            <a:pPr lvl="1"/>
            <a:r>
              <a:rPr lang="en-GB" dirty="0"/>
              <a:t>Tone:</a:t>
            </a:r>
          </a:p>
          <a:p>
            <a:pPr lvl="2"/>
            <a:r>
              <a:rPr lang="en-GB" dirty="0"/>
              <a:t>This scenario is characterized by polarity, division, siloed thinking, greed, economic stability, and capitalism. In this scenario there are a few who are thriving, many who are surviving, and some that can barely survive.</a:t>
            </a:r>
          </a:p>
        </p:txBody>
      </p:sp>
    </p:spTree>
    <p:extLst>
      <p:ext uri="{BB962C8B-B14F-4D97-AF65-F5344CB8AC3E}">
        <p14:creationId xmlns:p14="http://schemas.microsoft.com/office/powerpoint/2010/main" val="2249564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F792-DD8A-4F6D-90B9-1DBCD6BD614A}"/>
              </a:ext>
            </a:extLst>
          </p:cNvPr>
          <p:cNvSpPr>
            <a:spLocks noGrp="1"/>
          </p:cNvSpPr>
          <p:nvPr>
            <p:ph type="title"/>
          </p:nvPr>
        </p:nvSpPr>
        <p:spPr/>
        <p:txBody>
          <a:bodyPr/>
          <a:lstStyle/>
          <a:p>
            <a:r>
              <a:rPr lang="en-GB" dirty="0"/>
              <a:t>Implications for funding</a:t>
            </a:r>
          </a:p>
        </p:txBody>
      </p:sp>
      <p:sp>
        <p:nvSpPr>
          <p:cNvPr id="3" name="Content Placeholder 2">
            <a:extLst>
              <a:ext uri="{FF2B5EF4-FFF2-40B4-BE49-F238E27FC236}">
                <a16:creationId xmlns:a16="http://schemas.microsoft.com/office/drawing/2014/main" id="{BA800992-2AFC-4309-887E-FA3F28536647}"/>
              </a:ext>
            </a:extLst>
          </p:cNvPr>
          <p:cNvSpPr>
            <a:spLocks noGrp="1"/>
          </p:cNvSpPr>
          <p:nvPr>
            <p:ph idx="1"/>
          </p:nvPr>
        </p:nvSpPr>
        <p:spPr/>
        <p:txBody>
          <a:bodyPr>
            <a:normAutofit fontScale="70000" lnSpcReduction="20000"/>
          </a:bodyPr>
          <a:lstStyle/>
          <a:p>
            <a:r>
              <a:rPr lang="en-GB" dirty="0"/>
              <a:t>To avoid the harmful elements of the scenario world of “Building Back the Same” and advance a future that meets the needs of all of London's communities this scenario would require funders to:</a:t>
            </a:r>
          </a:p>
          <a:p>
            <a:pPr lvl="1"/>
            <a:r>
              <a:rPr lang="en-GB" dirty="0"/>
              <a:t>Carefully target resources (using data to do so) to support young people, BAME, Deaf and Disabled, and LGBT+ communities.</a:t>
            </a:r>
          </a:p>
          <a:p>
            <a:pPr lvl="1"/>
            <a:r>
              <a:rPr lang="en-GB" dirty="0"/>
              <a:t>Invest in campaigning, lobbying, advocacy and systems change alongside direct delivery, as well as considering their own role in those activities.</a:t>
            </a:r>
          </a:p>
          <a:p>
            <a:pPr lvl="1"/>
            <a:r>
              <a:rPr lang="en-GB" dirty="0"/>
              <a:t>Work in collaborative, pro-active ways - building on what funders have built through the LCR and not returning to old ways of working.</a:t>
            </a:r>
          </a:p>
          <a:p>
            <a:endParaRPr lang="en-GB" dirty="0"/>
          </a:p>
          <a:p>
            <a:r>
              <a:rPr lang="en-GB" dirty="0"/>
              <a:t>The scenario could also provide funders with more resources (as their investments or income streams would do well) but would require them to be more thoughtful about how that money is invested and about who holds power/makes decisions.</a:t>
            </a:r>
          </a:p>
        </p:txBody>
      </p:sp>
    </p:spTree>
    <p:extLst>
      <p:ext uri="{BB962C8B-B14F-4D97-AF65-F5344CB8AC3E}">
        <p14:creationId xmlns:p14="http://schemas.microsoft.com/office/powerpoint/2010/main" val="2362422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C52-BED9-4371-A61D-7D578A29A334}"/>
              </a:ext>
            </a:extLst>
          </p:cNvPr>
          <p:cNvSpPr>
            <a:spLocks noGrp="1"/>
          </p:cNvSpPr>
          <p:nvPr>
            <p:ph type="title"/>
          </p:nvPr>
        </p:nvSpPr>
        <p:spPr/>
        <p:txBody>
          <a:bodyPr/>
          <a:lstStyle/>
          <a:p>
            <a:r>
              <a:rPr lang="en-GB" dirty="0"/>
              <a:t>2. Building back better</a:t>
            </a:r>
          </a:p>
        </p:txBody>
      </p:sp>
      <p:sp>
        <p:nvSpPr>
          <p:cNvPr id="3" name="Content Placeholder 2">
            <a:extLst>
              <a:ext uri="{FF2B5EF4-FFF2-40B4-BE49-F238E27FC236}">
                <a16:creationId xmlns:a16="http://schemas.microsoft.com/office/drawing/2014/main" id="{4BD55BBF-AAB8-437C-9A6A-C6AAD93AA548}"/>
              </a:ext>
            </a:extLst>
          </p:cNvPr>
          <p:cNvSpPr>
            <a:spLocks noGrp="1"/>
          </p:cNvSpPr>
          <p:nvPr>
            <p:ph idx="1"/>
          </p:nvPr>
        </p:nvSpPr>
        <p:spPr/>
        <p:txBody>
          <a:bodyPr>
            <a:normAutofit fontScale="85000" lnSpcReduction="20000"/>
          </a:bodyPr>
          <a:lstStyle/>
          <a:p>
            <a:r>
              <a:rPr lang="en-GB" dirty="0"/>
              <a:t>This is a story about connection and regeneration. It is about taking advantage of the disruption of this moment to build forward better by collaborating and rethinking how society operates. It is a reorganisation of the economy, a shift in the public and government thinking, and a reinvestment in London’s small businesses and arts and culture scene.</a:t>
            </a:r>
          </a:p>
          <a:p>
            <a:pPr lvl="1"/>
            <a:r>
              <a:rPr lang="en-GB" dirty="0"/>
              <a:t>Central Themes:</a:t>
            </a:r>
          </a:p>
          <a:p>
            <a:pPr lvl="2"/>
            <a:r>
              <a:rPr lang="en-GB" dirty="0"/>
              <a:t>Governance; Poverty, Inequality, and Food Security; Arts &amp; Culture; Economy.</a:t>
            </a:r>
          </a:p>
          <a:p>
            <a:pPr lvl="1"/>
            <a:r>
              <a:rPr lang="en-GB" dirty="0"/>
              <a:t>Tone:</a:t>
            </a:r>
          </a:p>
          <a:p>
            <a:pPr lvl="2"/>
            <a:r>
              <a:rPr lang="en-GB" dirty="0"/>
              <a:t>This scenario is characterized by trust, collaboration, strengthening of relationships, and stepping forward for the good of the whole.</a:t>
            </a:r>
          </a:p>
        </p:txBody>
      </p:sp>
    </p:spTree>
    <p:extLst>
      <p:ext uri="{BB962C8B-B14F-4D97-AF65-F5344CB8AC3E}">
        <p14:creationId xmlns:p14="http://schemas.microsoft.com/office/powerpoint/2010/main" val="3222484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852A-5EDC-4939-ABFD-8CC8A45B8D92}"/>
              </a:ext>
            </a:extLst>
          </p:cNvPr>
          <p:cNvSpPr>
            <a:spLocks noGrp="1"/>
          </p:cNvSpPr>
          <p:nvPr>
            <p:ph type="title"/>
          </p:nvPr>
        </p:nvSpPr>
        <p:spPr/>
        <p:txBody>
          <a:bodyPr/>
          <a:lstStyle/>
          <a:p>
            <a:r>
              <a:rPr lang="en-GB" dirty="0"/>
              <a:t>Implications for funding</a:t>
            </a:r>
          </a:p>
        </p:txBody>
      </p:sp>
      <p:sp>
        <p:nvSpPr>
          <p:cNvPr id="3" name="Content Placeholder 2">
            <a:extLst>
              <a:ext uri="{FF2B5EF4-FFF2-40B4-BE49-F238E27FC236}">
                <a16:creationId xmlns:a16="http://schemas.microsoft.com/office/drawing/2014/main" id="{29AE5E87-5572-44D5-AAD6-890E300317D1}"/>
              </a:ext>
            </a:extLst>
          </p:cNvPr>
          <p:cNvSpPr>
            <a:spLocks noGrp="1"/>
          </p:cNvSpPr>
          <p:nvPr>
            <p:ph idx="1"/>
          </p:nvPr>
        </p:nvSpPr>
        <p:spPr/>
        <p:txBody>
          <a:bodyPr>
            <a:normAutofit fontScale="70000" lnSpcReduction="20000"/>
          </a:bodyPr>
          <a:lstStyle/>
          <a:p>
            <a:r>
              <a:rPr lang="en-GB" dirty="0"/>
              <a:t>To avoid the harmful elements of the scenario world of “Building Back Better” and advance a future that meets the needs of all of London's communities this scenario would require funders to:</a:t>
            </a:r>
          </a:p>
          <a:p>
            <a:pPr lvl="1"/>
            <a:r>
              <a:rPr lang="en-GB" dirty="0"/>
              <a:t>Invest in the ability of civil society and communities to collaborate, innovate and design new solutions.</a:t>
            </a:r>
          </a:p>
          <a:p>
            <a:pPr lvl="1"/>
            <a:r>
              <a:rPr lang="en-GB" dirty="0"/>
              <a:t>Invest in digital and in arts and culture (providing the spaces where collaboration and innovation could happen).</a:t>
            </a:r>
          </a:p>
          <a:p>
            <a:pPr lvl="1"/>
            <a:r>
              <a:rPr lang="en-GB" dirty="0"/>
              <a:t>Invest in democratic engagement, voter registration and campaigning (which was noted to not be a comfortable place for many funders).</a:t>
            </a:r>
          </a:p>
          <a:p>
            <a:endParaRPr lang="en-GB" dirty="0"/>
          </a:p>
          <a:p>
            <a:r>
              <a:rPr lang="en-GB" dirty="0"/>
              <a:t>This scenario implies that funders may have less resource, so to respond to the scale of the challenge/opportunity, they would need to work across sectors, with the public sector and business, going beyond what they already do.</a:t>
            </a:r>
          </a:p>
        </p:txBody>
      </p:sp>
    </p:spTree>
    <p:extLst>
      <p:ext uri="{BB962C8B-B14F-4D97-AF65-F5344CB8AC3E}">
        <p14:creationId xmlns:p14="http://schemas.microsoft.com/office/powerpoint/2010/main" val="2833895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C52-BED9-4371-A61D-7D578A29A334}"/>
              </a:ext>
            </a:extLst>
          </p:cNvPr>
          <p:cNvSpPr>
            <a:spLocks noGrp="1"/>
          </p:cNvSpPr>
          <p:nvPr>
            <p:ph type="title"/>
          </p:nvPr>
        </p:nvSpPr>
        <p:spPr/>
        <p:txBody>
          <a:bodyPr/>
          <a:lstStyle/>
          <a:p>
            <a:r>
              <a:rPr lang="en-GB" dirty="0"/>
              <a:t>3. Building differently</a:t>
            </a:r>
          </a:p>
        </p:txBody>
      </p:sp>
      <p:sp>
        <p:nvSpPr>
          <p:cNvPr id="3" name="Content Placeholder 2">
            <a:extLst>
              <a:ext uri="{FF2B5EF4-FFF2-40B4-BE49-F238E27FC236}">
                <a16:creationId xmlns:a16="http://schemas.microsoft.com/office/drawing/2014/main" id="{4BD55BBF-AAB8-437C-9A6A-C6AAD93AA548}"/>
              </a:ext>
            </a:extLst>
          </p:cNvPr>
          <p:cNvSpPr>
            <a:spLocks noGrp="1"/>
          </p:cNvSpPr>
          <p:nvPr>
            <p:ph idx="1"/>
          </p:nvPr>
        </p:nvSpPr>
        <p:spPr/>
        <p:txBody>
          <a:bodyPr>
            <a:normAutofit fontScale="92500" lnSpcReduction="10000"/>
          </a:bodyPr>
          <a:lstStyle/>
          <a:p>
            <a:r>
              <a:rPr lang="en-GB" dirty="0"/>
              <a:t>This is a story about regeneration that happens when systems collapse. The global pandemic, failing central government, increasing populism and struggling economy bring London’s communities moments of despair as well as opportunities to a different future.</a:t>
            </a:r>
          </a:p>
          <a:p>
            <a:pPr lvl="1"/>
            <a:r>
              <a:rPr lang="en-GB" dirty="0"/>
              <a:t>Central Themes:</a:t>
            </a:r>
          </a:p>
          <a:p>
            <a:pPr lvl="2"/>
            <a:r>
              <a:rPr lang="en-GB" dirty="0"/>
              <a:t>Governance; Housing; Economy; Poverty, Inequality, and Food Security.</a:t>
            </a:r>
          </a:p>
          <a:p>
            <a:pPr lvl="1"/>
            <a:r>
              <a:rPr lang="en-GB" dirty="0"/>
              <a:t>Tone:</a:t>
            </a:r>
          </a:p>
          <a:p>
            <a:pPr lvl="2"/>
            <a:r>
              <a:rPr lang="en-GB" dirty="0"/>
              <a:t>This scenario is characterized by growth and learning in the face of challenge and crisis, and optimism for the future.</a:t>
            </a:r>
          </a:p>
        </p:txBody>
      </p:sp>
    </p:spTree>
    <p:extLst>
      <p:ext uri="{BB962C8B-B14F-4D97-AF65-F5344CB8AC3E}">
        <p14:creationId xmlns:p14="http://schemas.microsoft.com/office/powerpoint/2010/main" val="127679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A979-0477-44DA-9E40-75614746DCFB}"/>
              </a:ext>
            </a:extLst>
          </p:cNvPr>
          <p:cNvSpPr>
            <a:spLocks noGrp="1"/>
          </p:cNvSpPr>
          <p:nvPr>
            <p:ph type="title"/>
          </p:nvPr>
        </p:nvSpPr>
        <p:spPr/>
        <p:txBody>
          <a:bodyPr/>
          <a:lstStyle/>
          <a:p>
            <a:r>
              <a:rPr lang="en-GB" dirty="0"/>
              <a:t>Review of JSNAs</a:t>
            </a:r>
          </a:p>
        </p:txBody>
      </p:sp>
      <p:sp>
        <p:nvSpPr>
          <p:cNvPr id="3" name="Content Placeholder 2">
            <a:extLst>
              <a:ext uri="{FF2B5EF4-FFF2-40B4-BE49-F238E27FC236}">
                <a16:creationId xmlns:a16="http://schemas.microsoft.com/office/drawing/2014/main" id="{A0803A16-54C1-47DD-9ACB-918CA109A60B}"/>
              </a:ext>
            </a:extLst>
          </p:cNvPr>
          <p:cNvSpPr>
            <a:spLocks noGrp="1"/>
          </p:cNvSpPr>
          <p:nvPr>
            <p:ph idx="1"/>
          </p:nvPr>
        </p:nvSpPr>
        <p:spPr/>
        <p:txBody>
          <a:bodyPr/>
          <a:lstStyle/>
          <a:p>
            <a:r>
              <a:rPr lang="en-GB" dirty="0"/>
              <a:t>All JSNAs were read and key points listed</a:t>
            </a:r>
          </a:p>
          <a:p>
            <a:r>
              <a:rPr lang="en-GB" dirty="0"/>
              <a:t>Priorities were grouped:</a:t>
            </a:r>
          </a:p>
          <a:p>
            <a:pPr lvl="1"/>
            <a:r>
              <a:rPr lang="en-GB" dirty="0"/>
              <a:t>Health (e.g. substance misuse)</a:t>
            </a:r>
          </a:p>
          <a:p>
            <a:pPr lvl="1"/>
            <a:r>
              <a:rPr lang="en-GB" dirty="0"/>
              <a:t>Structural (e.g. affordable housing)</a:t>
            </a:r>
          </a:p>
          <a:p>
            <a:pPr lvl="1"/>
            <a:r>
              <a:rPr lang="en-GB" dirty="0"/>
              <a:t>Children and young people (e.g. skills)</a:t>
            </a:r>
          </a:p>
          <a:p>
            <a:pPr lvl="1"/>
            <a:r>
              <a:rPr lang="en-GB" dirty="0"/>
              <a:t>Social capital (e.g. volunteering)</a:t>
            </a:r>
          </a:p>
          <a:p>
            <a:pPr lvl="1"/>
            <a:r>
              <a:rPr lang="en-GB" dirty="0"/>
              <a:t>Over 65s (e.g. fuel poverty)</a:t>
            </a:r>
          </a:p>
          <a:p>
            <a:pPr lvl="1"/>
            <a:r>
              <a:rPr lang="en-GB" dirty="0"/>
              <a:t>Safety (e.g. hate crime)</a:t>
            </a:r>
          </a:p>
        </p:txBody>
      </p:sp>
    </p:spTree>
    <p:extLst>
      <p:ext uri="{BB962C8B-B14F-4D97-AF65-F5344CB8AC3E}">
        <p14:creationId xmlns:p14="http://schemas.microsoft.com/office/powerpoint/2010/main" val="733931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493E-3C79-48AE-9AF9-DF08BD11E0CF}"/>
              </a:ext>
            </a:extLst>
          </p:cNvPr>
          <p:cNvSpPr>
            <a:spLocks noGrp="1"/>
          </p:cNvSpPr>
          <p:nvPr>
            <p:ph type="title"/>
          </p:nvPr>
        </p:nvSpPr>
        <p:spPr/>
        <p:txBody>
          <a:bodyPr/>
          <a:lstStyle/>
          <a:p>
            <a:r>
              <a:rPr lang="en-GB" dirty="0"/>
              <a:t>Implications for funding</a:t>
            </a:r>
          </a:p>
        </p:txBody>
      </p:sp>
      <p:sp>
        <p:nvSpPr>
          <p:cNvPr id="3" name="Content Placeholder 2">
            <a:extLst>
              <a:ext uri="{FF2B5EF4-FFF2-40B4-BE49-F238E27FC236}">
                <a16:creationId xmlns:a16="http://schemas.microsoft.com/office/drawing/2014/main" id="{3A6DAF75-B8D9-4886-8B92-3D0265E6E11C}"/>
              </a:ext>
            </a:extLst>
          </p:cNvPr>
          <p:cNvSpPr>
            <a:spLocks noGrp="1"/>
          </p:cNvSpPr>
          <p:nvPr>
            <p:ph idx="1"/>
          </p:nvPr>
        </p:nvSpPr>
        <p:spPr/>
        <p:txBody>
          <a:bodyPr>
            <a:normAutofit lnSpcReduction="10000"/>
          </a:bodyPr>
          <a:lstStyle/>
          <a:p>
            <a:r>
              <a:rPr lang="en-GB" sz="2000" dirty="0"/>
              <a:t>To avoid the harmful elements of the scenario world of “Building Differently” and advance a future that meets the needs of all of London's communities this scenario would require funders to:</a:t>
            </a:r>
          </a:p>
          <a:p>
            <a:pPr lvl="1"/>
            <a:r>
              <a:rPr lang="en-GB" sz="2000" dirty="0"/>
              <a:t>Invest in grassroots, hyperlocal, mutual aid, and movements rather than organisations, to support communities to deliver change themselves</a:t>
            </a:r>
          </a:p>
          <a:p>
            <a:pPr lvl="1"/>
            <a:r>
              <a:rPr lang="en-GB" sz="2000" dirty="0"/>
              <a:t>In this scenario digital access is key, and so funding will need to focus on digital inclusion.</a:t>
            </a:r>
          </a:p>
          <a:p>
            <a:pPr lvl="1"/>
            <a:r>
              <a:rPr lang="en-GB" sz="2000" dirty="0"/>
              <a:t>Share power on decision making whilst 'holding' a shared sense of the big picture</a:t>
            </a:r>
          </a:p>
          <a:p>
            <a:endParaRPr lang="en-GB" sz="2000" dirty="0"/>
          </a:p>
          <a:p>
            <a:r>
              <a:rPr lang="en-GB" sz="2000" dirty="0"/>
              <a:t>The key words in this scenario are participation and complexity. This requires both good infrastructure support and a willingness to let go.</a:t>
            </a:r>
          </a:p>
        </p:txBody>
      </p:sp>
    </p:spTree>
    <p:extLst>
      <p:ext uri="{BB962C8B-B14F-4D97-AF65-F5344CB8AC3E}">
        <p14:creationId xmlns:p14="http://schemas.microsoft.com/office/powerpoint/2010/main" val="3056588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1C52-BED9-4371-A61D-7D578A29A334}"/>
              </a:ext>
            </a:extLst>
          </p:cNvPr>
          <p:cNvSpPr>
            <a:spLocks noGrp="1"/>
          </p:cNvSpPr>
          <p:nvPr>
            <p:ph type="title"/>
          </p:nvPr>
        </p:nvSpPr>
        <p:spPr/>
        <p:txBody>
          <a:bodyPr/>
          <a:lstStyle/>
          <a:p>
            <a:r>
              <a:rPr lang="en-GB" dirty="0"/>
              <a:t>4. Not building back</a:t>
            </a:r>
          </a:p>
        </p:txBody>
      </p:sp>
      <p:sp>
        <p:nvSpPr>
          <p:cNvPr id="3" name="Content Placeholder 2">
            <a:extLst>
              <a:ext uri="{FF2B5EF4-FFF2-40B4-BE49-F238E27FC236}">
                <a16:creationId xmlns:a16="http://schemas.microsoft.com/office/drawing/2014/main" id="{4BD55BBF-AAB8-437C-9A6A-C6AAD93AA548}"/>
              </a:ext>
            </a:extLst>
          </p:cNvPr>
          <p:cNvSpPr>
            <a:spLocks noGrp="1"/>
          </p:cNvSpPr>
          <p:nvPr>
            <p:ph idx="1"/>
          </p:nvPr>
        </p:nvSpPr>
        <p:spPr/>
        <p:txBody>
          <a:bodyPr>
            <a:normAutofit fontScale="70000" lnSpcReduction="20000"/>
          </a:bodyPr>
          <a:lstStyle/>
          <a:p>
            <a:r>
              <a:rPr lang="en-GB" dirty="0"/>
              <a:t>This is a story about isolation and a mental health crisis that resulted from an uncontrolled global pandemic and economic downturn. While Britain as a whole has been steadily recovering, London continues to be a hot-spot for covid-19, and regularly sparks flare-ups in other parts of the country. The state of the economy has continued to drive unemployment rates up. Those who have jobs, are overworked. People are plagued with vicious cycles of misinformation from the media. The state of not only London, but of the Nation and the international political and economic landscapes weigh heavily on the minds of government and citizens alike.</a:t>
            </a:r>
          </a:p>
          <a:p>
            <a:pPr lvl="1"/>
            <a:r>
              <a:rPr lang="en-GB" dirty="0"/>
              <a:t>Central Themes:</a:t>
            </a:r>
          </a:p>
          <a:p>
            <a:pPr lvl="2"/>
            <a:r>
              <a:rPr lang="en-GB" dirty="0"/>
              <a:t>Economy; Mental Health; Crime; Poverty, Inequality, and Food Security.</a:t>
            </a:r>
          </a:p>
          <a:p>
            <a:pPr lvl="1"/>
            <a:r>
              <a:rPr lang="en-GB" dirty="0"/>
              <a:t>Tone:</a:t>
            </a:r>
          </a:p>
          <a:p>
            <a:pPr lvl="2"/>
            <a:r>
              <a:rPr lang="en-GB" dirty="0"/>
              <a:t>This scenario is characterized by fear, uncertainty, loneliness        and isolation, mistrust, misinformation, and despair.</a:t>
            </a:r>
          </a:p>
        </p:txBody>
      </p:sp>
    </p:spTree>
    <p:extLst>
      <p:ext uri="{BB962C8B-B14F-4D97-AF65-F5344CB8AC3E}">
        <p14:creationId xmlns:p14="http://schemas.microsoft.com/office/powerpoint/2010/main" val="1826838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0A32-7F4B-4EE1-82AB-CFE72EE22197}"/>
              </a:ext>
            </a:extLst>
          </p:cNvPr>
          <p:cNvSpPr>
            <a:spLocks noGrp="1"/>
          </p:cNvSpPr>
          <p:nvPr>
            <p:ph type="title"/>
          </p:nvPr>
        </p:nvSpPr>
        <p:spPr/>
        <p:txBody>
          <a:bodyPr/>
          <a:lstStyle/>
          <a:p>
            <a:r>
              <a:rPr lang="en-GB" dirty="0"/>
              <a:t>Implications for funding</a:t>
            </a:r>
          </a:p>
        </p:txBody>
      </p:sp>
      <p:sp>
        <p:nvSpPr>
          <p:cNvPr id="3" name="Content Placeholder 2">
            <a:extLst>
              <a:ext uri="{FF2B5EF4-FFF2-40B4-BE49-F238E27FC236}">
                <a16:creationId xmlns:a16="http://schemas.microsoft.com/office/drawing/2014/main" id="{B43880DA-1265-4F29-8EC9-27805C9D9C9C}"/>
              </a:ext>
            </a:extLst>
          </p:cNvPr>
          <p:cNvSpPr>
            <a:spLocks noGrp="1"/>
          </p:cNvSpPr>
          <p:nvPr>
            <p:ph idx="1"/>
          </p:nvPr>
        </p:nvSpPr>
        <p:spPr/>
        <p:txBody>
          <a:bodyPr>
            <a:normAutofit fontScale="70000" lnSpcReduction="20000"/>
          </a:bodyPr>
          <a:lstStyle/>
          <a:p>
            <a:r>
              <a:rPr lang="en-GB" dirty="0"/>
              <a:t>To avoid the harmful elements of the scenario world of “Not Building Back” and advance a future that meets the needs of all of London's communities this scenario would require funders to:</a:t>
            </a:r>
          </a:p>
          <a:p>
            <a:pPr lvl="1"/>
            <a:r>
              <a:rPr lang="en-GB" dirty="0"/>
              <a:t>Focus on crisis support for the most affected by the pandemic,</a:t>
            </a:r>
          </a:p>
          <a:p>
            <a:pPr lvl="1"/>
            <a:r>
              <a:rPr lang="en-GB" dirty="0"/>
              <a:t>Build connection and relationships between communities and groups of organisations as well as investing in communication and voice from the sector.</a:t>
            </a:r>
          </a:p>
          <a:p>
            <a:pPr lvl="1"/>
            <a:r>
              <a:rPr lang="en-GB" dirty="0"/>
              <a:t>Allocate a % of funds to prevention, early action, and addressing root causes.</a:t>
            </a:r>
          </a:p>
          <a:p>
            <a:pPr lvl="1"/>
            <a:r>
              <a:rPr lang="en-GB" dirty="0"/>
              <a:t>With less money in the system funders will need to think more strategically about what they will not fund.</a:t>
            </a:r>
          </a:p>
          <a:p>
            <a:endParaRPr lang="en-GB" dirty="0"/>
          </a:p>
          <a:p>
            <a:r>
              <a:rPr lang="en-GB" dirty="0"/>
              <a:t>Given the scale of need funders would need to get comfortable with acting fast, staying flexible, taking risks and trusting grantees. Funders would also need to work collaboratively to stay strategic.</a:t>
            </a:r>
          </a:p>
        </p:txBody>
      </p:sp>
    </p:spTree>
    <p:extLst>
      <p:ext uri="{BB962C8B-B14F-4D97-AF65-F5344CB8AC3E}">
        <p14:creationId xmlns:p14="http://schemas.microsoft.com/office/powerpoint/2010/main" val="3703228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AEFEC7-7295-4618-8815-E033FCE29383}"/>
              </a:ext>
            </a:extLst>
          </p:cNvPr>
          <p:cNvSpPr>
            <a:spLocks noGrp="1"/>
          </p:cNvSpPr>
          <p:nvPr>
            <p:ph type="subTitle" idx="1"/>
          </p:nvPr>
        </p:nvSpPr>
        <p:spPr/>
        <p:txBody>
          <a:bodyPr>
            <a:normAutofit/>
          </a:bodyPr>
          <a:lstStyle/>
          <a:p>
            <a:r>
              <a:rPr lang="en-GB" sz="4800" b="1" dirty="0"/>
              <a:t>Next steps</a:t>
            </a:r>
            <a:endParaRPr lang="en-GB" sz="4800" dirty="0"/>
          </a:p>
        </p:txBody>
      </p:sp>
      <p:sp>
        <p:nvSpPr>
          <p:cNvPr id="4" name="Subtitle 2">
            <a:extLst>
              <a:ext uri="{FF2B5EF4-FFF2-40B4-BE49-F238E27FC236}">
                <a16:creationId xmlns:a16="http://schemas.microsoft.com/office/drawing/2014/main" id="{4E1752D2-A066-45C0-9250-A36A30D565F1}"/>
              </a:ext>
            </a:extLst>
          </p:cNvPr>
          <p:cNvSpPr txBox="1">
            <a:spLocks/>
          </p:cNvSpPr>
          <p:nvPr/>
        </p:nvSpPr>
        <p:spPr>
          <a:xfrm>
            <a:off x="457200" y="2950117"/>
            <a:ext cx="7139136"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Century Gothic" panose="020B0502020202020204" pitchFamily="34" charset="0"/>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4800" b="1" dirty="0">
                <a:solidFill>
                  <a:schemeClr val="bg1"/>
                </a:solidFill>
              </a:rPr>
              <a:t>What London needs…</a:t>
            </a:r>
          </a:p>
        </p:txBody>
      </p:sp>
    </p:spTree>
    <p:extLst>
      <p:ext uri="{BB962C8B-B14F-4D97-AF65-F5344CB8AC3E}">
        <p14:creationId xmlns:p14="http://schemas.microsoft.com/office/powerpoint/2010/main" val="2607502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C26C-A910-4C0D-A078-B28EC4DBDFFF}"/>
              </a:ext>
            </a:extLst>
          </p:cNvPr>
          <p:cNvSpPr>
            <a:spLocks noGrp="1"/>
          </p:cNvSpPr>
          <p:nvPr>
            <p:ph type="title"/>
          </p:nvPr>
        </p:nvSpPr>
        <p:spPr/>
        <p:txBody>
          <a:bodyPr/>
          <a:lstStyle/>
          <a:p>
            <a:r>
              <a:rPr lang="en-GB" dirty="0"/>
              <a:t>Taking this work forward</a:t>
            </a:r>
          </a:p>
        </p:txBody>
      </p:sp>
      <p:sp>
        <p:nvSpPr>
          <p:cNvPr id="3" name="Content Placeholder 2">
            <a:extLst>
              <a:ext uri="{FF2B5EF4-FFF2-40B4-BE49-F238E27FC236}">
                <a16:creationId xmlns:a16="http://schemas.microsoft.com/office/drawing/2014/main" id="{59DC4DD9-D72F-4217-8229-89D2AABDAEF2}"/>
              </a:ext>
            </a:extLst>
          </p:cNvPr>
          <p:cNvSpPr>
            <a:spLocks noGrp="1"/>
          </p:cNvSpPr>
          <p:nvPr>
            <p:ph idx="1"/>
          </p:nvPr>
        </p:nvSpPr>
        <p:spPr/>
        <p:txBody>
          <a:bodyPr/>
          <a:lstStyle/>
          <a:p>
            <a:r>
              <a:rPr lang="en-GB" dirty="0"/>
              <a:t>Final version of report launching next week</a:t>
            </a:r>
          </a:p>
          <a:p>
            <a:r>
              <a:rPr lang="en-GB" dirty="0"/>
              <a:t>Key themes incorporated into new wave of London Community Response funding</a:t>
            </a:r>
          </a:p>
          <a:p>
            <a:r>
              <a:rPr lang="en-GB" dirty="0"/>
              <a:t>Link to London Funders’ network groups – how can this help plan the future for funding in London across different themes?</a:t>
            </a:r>
          </a:p>
          <a:p>
            <a:r>
              <a:rPr lang="en-GB" dirty="0"/>
              <a:t>Link to London Funders’ strategy – how can we best support you in the future?</a:t>
            </a:r>
          </a:p>
        </p:txBody>
      </p:sp>
    </p:spTree>
    <p:extLst>
      <p:ext uri="{BB962C8B-B14F-4D97-AF65-F5344CB8AC3E}">
        <p14:creationId xmlns:p14="http://schemas.microsoft.com/office/powerpoint/2010/main" val="4220538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AEFEC7-7295-4618-8815-E033FCE29383}"/>
              </a:ext>
            </a:extLst>
          </p:cNvPr>
          <p:cNvSpPr>
            <a:spLocks noGrp="1"/>
          </p:cNvSpPr>
          <p:nvPr>
            <p:ph type="subTitle" idx="1"/>
          </p:nvPr>
        </p:nvSpPr>
        <p:spPr/>
        <p:txBody>
          <a:bodyPr>
            <a:normAutofit/>
          </a:bodyPr>
          <a:lstStyle/>
          <a:p>
            <a:r>
              <a:rPr lang="en-GB" sz="4400" b="1" dirty="0"/>
              <a:t>Panel discussion</a:t>
            </a:r>
            <a:endParaRPr lang="en-GB" sz="4400" dirty="0"/>
          </a:p>
        </p:txBody>
      </p:sp>
      <p:sp>
        <p:nvSpPr>
          <p:cNvPr id="4" name="Subtitle 2">
            <a:extLst>
              <a:ext uri="{FF2B5EF4-FFF2-40B4-BE49-F238E27FC236}">
                <a16:creationId xmlns:a16="http://schemas.microsoft.com/office/drawing/2014/main" id="{4E1752D2-A066-45C0-9250-A36A30D565F1}"/>
              </a:ext>
            </a:extLst>
          </p:cNvPr>
          <p:cNvSpPr txBox="1">
            <a:spLocks/>
          </p:cNvSpPr>
          <p:nvPr/>
        </p:nvSpPr>
        <p:spPr>
          <a:xfrm>
            <a:off x="457200" y="2950117"/>
            <a:ext cx="7139136" cy="1752600"/>
          </a:xfrm>
          <a:prstGeom prst="rect">
            <a:avLst/>
          </a:prstGeom>
        </p:spPr>
        <p:txBody>
          <a:bodyPr vert="horz">
            <a:normAutofit/>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Century Gothic" panose="020B0502020202020204" pitchFamily="34" charset="0"/>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GB" sz="4800" b="1" dirty="0">
                <a:solidFill>
                  <a:schemeClr val="bg1"/>
                </a:solidFill>
              </a:rPr>
              <a:t>What London needs…</a:t>
            </a:r>
          </a:p>
        </p:txBody>
      </p:sp>
    </p:spTree>
    <p:extLst>
      <p:ext uri="{BB962C8B-B14F-4D97-AF65-F5344CB8AC3E}">
        <p14:creationId xmlns:p14="http://schemas.microsoft.com/office/powerpoint/2010/main" val="390439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8A15-7479-426A-969A-473458F4C89E}"/>
              </a:ext>
            </a:extLst>
          </p:cNvPr>
          <p:cNvSpPr>
            <a:spLocks noGrp="1"/>
          </p:cNvSpPr>
          <p:nvPr>
            <p:ph type="title"/>
          </p:nvPr>
        </p:nvSpPr>
        <p:spPr/>
        <p:txBody>
          <a:bodyPr/>
          <a:lstStyle/>
          <a:p>
            <a:r>
              <a:rPr lang="en-GB" dirty="0"/>
              <a:t>JSNAs – key issues grid</a:t>
            </a:r>
          </a:p>
        </p:txBody>
      </p:sp>
      <p:pic>
        <p:nvPicPr>
          <p:cNvPr id="1026" name="Picture 2">
            <a:extLst>
              <a:ext uri="{FF2B5EF4-FFF2-40B4-BE49-F238E27FC236}">
                <a16:creationId xmlns:a16="http://schemas.microsoft.com/office/drawing/2014/main" id="{6D87E901-9865-4327-A049-BBE802E74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52" y="1823120"/>
            <a:ext cx="8451477" cy="385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35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F7A1-3663-43B2-AC72-50741C1A5B7A}"/>
              </a:ext>
            </a:extLst>
          </p:cNvPr>
          <p:cNvSpPr>
            <a:spLocks noGrp="1"/>
          </p:cNvSpPr>
          <p:nvPr>
            <p:ph type="title"/>
          </p:nvPr>
        </p:nvSpPr>
        <p:spPr/>
        <p:txBody>
          <a:bodyPr/>
          <a:lstStyle/>
          <a:p>
            <a:r>
              <a:rPr lang="en-GB" dirty="0"/>
              <a:t>JSNAs – the priority list</a:t>
            </a:r>
          </a:p>
        </p:txBody>
      </p:sp>
      <p:sp>
        <p:nvSpPr>
          <p:cNvPr id="3" name="Content Placeholder 2">
            <a:extLst>
              <a:ext uri="{FF2B5EF4-FFF2-40B4-BE49-F238E27FC236}">
                <a16:creationId xmlns:a16="http://schemas.microsoft.com/office/drawing/2014/main" id="{C84F70E7-F0F8-49CD-8AD3-3A01E658E868}"/>
              </a:ext>
            </a:extLst>
          </p:cNvPr>
          <p:cNvSpPr>
            <a:spLocks noGrp="1"/>
          </p:cNvSpPr>
          <p:nvPr>
            <p:ph idx="1"/>
          </p:nvPr>
        </p:nvSpPr>
        <p:spPr/>
        <p:txBody>
          <a:bodyPr>
            <a:normAutofit fontScale="92500" lnSpcReduction="20000"/>
          </a:bodyPr>
          <a:lstStyle/>
          <a:p>
            <a:r>
              <a:rPr lang="en-GB" dirty="0"/>
              <a:t>The top ten most common priorities across JSNAs are:</a:t>
            </a:r>
          </a:p>
          <a:p>
            <a:pPr lvl="1"/>
            <a:r>
              <a:rPr lang="en-GB" dirty="0"/>
              <a:t>1. Exercise &amp; physical activity (appearing as a priority across 25 JSNAs)</a:t>
            </a:r>
          </a:p>
          <a:p>
            <a:pPr lvl="1"/>
            <a:r>
              <a:rPr lang="en-GB" dirty="0"/>
              <a:t>2 = Social care (21)</a:t>
            </a:r>
          </a:p>
          <a:p>
            <a:pPr lvl="1"/>
            <a:r>
              <a:rPr lang="en-GB" dirty="0"/>
              <a:t>2 = Affordable housing (21)</a:t>
            </a:r>
          </a:p>
          <a:p>
            <a:pPr lvl="1"/>
            <a:r>
              <a:rPr lang="en-GB" dirty="0"/>
              <a:t>2 = Substance abuse (21)</a:t>
            </a:r>
          </a:p>
          <a:p>
            <a:pPr lvl="1"/>
            <a:r>
              <a:rPr lang="en-GB" dirty="0"/>
              <a:t>5 = Housing standards (20)</a:t>
            </a:r>
          </a:p>
          <a:p>
            <a:pPr lvl="1"/>
            <a:r>
              <a:rPr lang="en-GB" dirty="0"/>
              <a:t>5 = Mental health (20)</a:t>
            </a:r>
          </a:p>
          <a:p>
            <a:pPr lvl="1"/>
            <a:r>
              <a:rPr lang="en-GB" dirty="0"/>
              <a:t>5 = Safer alcohol habits (20)</a:t>
            </a:r>
          </a:p>
          <a:p>
            <a:pPr lvl="1"/>
            <a:r>
              <a:rPr lang="en-GB" dirty="0"/>
              <a:t>8.	 Reducing smoking (19)</a:t>
            </a:r>
          </a:p>
          <a:p>
            <a:pPr lvl="1"/>
            <a:r>
              <a:rPr lang="en-GB" dirty="0"/>
              <a:t>9 = Screenings and health checks (18)</a:t>
            </a:r>
          </a:p>
          <a:p>
            <a:pPr lvl="1"/>
            <a:r>
              <a:rPr lang="en-GB" dirty="0"/>
              <a:t>9 = Social isolation (18)</a:t>
            </a:r>
          </a:p>
          <a:p>
            <a:endParaRPr lang="en-GB" dirty="0"/>
          </a:p>
        </p:txBody>
      </p:sp>
    </p:spTree>
    <p:extLst>
      <p:ext uri="{BB962C8B-B14F-4D97-AF65-F5344CB8AC3E}">
        <p14:creationId xmlns:p14="http://schemas.microsoft.com/office/powerpoint/2010/main" val="97650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DAF7-8838-490D-93B6-CBF7514841DC}"/>
              </a:ext>
            </a:extLst>
          </p:cNvPr>
          <p:cNvSpPr>
            <a:spLocks noGrp="1"/>
          </p:cNvSpPr>
          <p:nvPr>
            <p:ph type="title"/>
          </p:nvPr>
        </p:nvSpPr>
        <p:spPr/>
        <p:txBody>
          <a:bodyPr>
            <a:normAutofit/>
          </a:bodyPr>
          <a:lstStyle/>
          <a:p>
            <a:r>
              <a:rPr lang="en-GB" dirty="0"/>
              <a:t>Key regional strategies &amp; plans</a:t>
            </a:r>
          </a:p>
        </p:txBody>
      </p:sp>
      <p:sp>
        <p:nvSpPr>
          <p:cNvPr id="3" name="Content Placeholder 2">
            <a:extLst>
              <a:ext uri="{FF2B5EF4-FFF2-40B4-BE49-F238E27FC236}">
                <a16:creationId xmlns:a16="http://schemas.microsoft.com/office/drawing/2014/main" id="{27EBABD9-1434-44A3-BF0B-54CD8585535D}"/>
              </a:ext>
            </a:extLst>
          </p:cNvPr>
          <p:cNvSpPr>
            <a:spLocks noGrp="1"/>
          </p:cNvSpPr>
          <p:nvPr>
            <p:ph idx="1"/>
          </p:nvPr>
        </p:nvSpPr>
        <p:spPr/>
        <p:txBody>
          <a:bodyPr>
            <a:normAutofit/>
          </a:bodyPr>
          <a:lstStyle/>
          <a:p>
            <a:r>
              <a:rPr lang="en-GB" dirty="0"/>
              <a:t>London Councils – pledges to Londoners (2018)</a:t>
            </a:r>
          </a:p>
          <a:p>
            <a:r>
              <a:rPr lang="en-GB" dirty="0"/>
              <a:t>GLA survey of Londoners (2019)</a:t>
            </a:r>
          </a:p>
          <a:p>
            <a:r>
              <a:rPr lang="en-GB" dirty="0"/>
              <a:t>MOPAC strategy (2019)</a:t>
            </a:r>
          </a:p>
          <a:p>
            <a:r>
              <a:rPr lang="en-GB" dirty="0"/>
              <a:t>Talk London report (2019)</a:t>
            </a:r>
          </a:p>
          <a:p>
            <a:r>
              <a:rPr lang="en-GB" dirty="0"/>
              <a:t>The Mayor of London’s strategies….</a:t>
            </a:r>
          </a:p>
        </p:txBody>
      </p:sp>
    </p:spTree>
    <p:extLst>
      <p:ext uri="{BB962C8B-B14F-4D97-AF65-F5344CB8AC3E}">
        <p14:creationId xmlns:p14="http://schemas.microsoft.com/office/powerpoint/2010/main" val="20218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F8FC-B5F3-4A11-90F8-89723CA76E28}"/>
              </a:ext>
            </a:extLst>
          </p:cNvPr>
          <p:cNvSpPr>
            <a:spLocks noGrp="1"/>
          </p:cNvSpPr>
          <p:nvPr>
            <p:ph type="title"/>
          </p:nvPr>
        </p:nvSpPr>
        <p:spPr/>
        <p:txBody>
          <a:bodyPr/>
          <a:lstStyle/>
          <a:p>
            <a:r>
              <a:rPr lang="en-GB" dirty="0"/>
              <a:t>The Mayor’s strategies and plans</a:t>
            </a:r>
          </a:p>
        </p:txBody>
      </p:sp>
      <p:sp>
        <p:nvSpPr>
          <p:cNvPr id="3" name="Content Placeholder 2">
            <a:extLst>
              <a:ext uri="{FF2B5EF4-FFF2-40B4-BE49-F238E27FC236}">
                <a16:creationId xmlns:a16="http://schemas.microsoft.com/office/drawing/2014/main" id="{FCA72B71-5789-446E-88F6-F3E5B88F2E1E}"/>
              </a:ext>
            </a:extLst>
          </p:cNvPr>
          <p:cNvSpPr>
            <a:spLocks noGrp="1"/>
          </p:cNvSpPr>
          <p:nvPr>
            <p:ph idx="1"/>
          </p:nvPr>
        </p:nvSpPr>
        <p:spPr/>
        <p:txBody>
          <a:bodyPr numCol="2">
            <a:normAutofit fontScale="55000" lnSpcReduction="20000"/>
          </a:bodyPr>
          <a:lstStyle/>
          <a:p>
            <a:r>
              <a:rPr lang="en-GB" dirty="0"/>
              <a:t>Strategy mapping report (2019)</a:t>
            </a:r>
          </a:p>
          <a:p>
            <a:r>
              <a:rPr lang="en-GB" dirty="0"/>
              <a:t>Social integration (2018)</a:t>
            </a:r>
          </a:p>
          <a:p>
            <a:r>
              <a:rPr lang="en-GB" dirty="0"/>
              <a:t>Tackling VAWG 2018-21 (2017)</a:t>
            </a:r>
          </a:p>
          <a:p>
            <a:r>
              <a:rPr lang="en-GB" dirty="0"/>
              <a:t>Careers for Londoners Action Plan (2018)</a:t>
            </a:r>
          </a:p>
          <a:p>
            <a:r>
              <a:rPr lang="en-GB" dirty="0"/>
              <a:t>Culture strategy (2018)</a:t>
            </a:r>
          </a:p>
          <a:p>
            <a:r>
              <a:rPr lang="en-GB" dirty="0"/>
              <a:t>Cultural infrastructure plan (2018)</a:t>
            </a:r>
          </a:p>
          <a:p>
            <a:r>
              <a:rPr lang="en-GB" dirty="0"/>
              <a:t>Cycling action plan (2018)</a:t>
            </a:r>
          </a:p>
          <a:p>
            <a:r>
              <a:rPr lang="en-GB" dirty="0"/>
              <a:t>Economic Development Strategy (2018)</a:t>
            </a:r>
          </a:p>
          <a:p>
            <a:r>
              <a:rPr lang="en-GB" dirty="0"/>
              <a:t>Environment strategy (2018)</a:t>
            </a:r>
          </a:p>
          <a:p>
            <a:r>
              <a:rPr lang="en-GB" dirty="0"/>
              <a:t>Sustainable draining plan (2016)</a:t>
            </a:r>
          </a:p>
          <a:p>
            <a:r>
              <a:rPr lang="en-GB" dirty="0"/>
              <a:t>Freight and servicing action plan (2018)</a:t>
            </a:r>
          </a:p>
          <a:p>
            <a:r>
              <a:rPr lang="en-GB" dirty="0"/>
              <a:t>Health inequalities strategy (2018)</a:t>
            </a:r>
          </a:p>
          <a:p>
            <a:r>
              <a:rPr lang="en-GB" dirty="0"/>
              <a:t>Rough sleeping action plan (2018)</a:t>
            </a:r>
          </a:p>
          <a:p>
            <a:r>
              <a:rPr lang="en-GB" dirty="0"/>
              <a:t>London housing strategy (2018)</a:t>
            </a:r>
          </a:p>
          <a:p>
            <a:r>
              <a:rPr lang="en-GB" dirty="0"/>
              <a:t>London Safety Plan (2017)</a:t>
            </a:r>
          </a:p>
          <a:p>
            <a:r>
              <a:rPr lang="en-GB" dirty="0"/>
              <a:t>Vision for London as a 24 hour city (2017)</a:t>
            </a:r>
          </a:p>
          <a:p>
            <a:r>
              <a:rPr lang="en-GB" dirty="0"/>
              <a:t>Skills for Londoners strategy (2018)</a:t>
            </a:r>
          </a:p>
          <a:p>
            <a:r>
              <a:rPr lang="en-GB" dirty="0"/>
              <a:t>Smarter London Together (2018)</a:t>
            </a:r>
          </a:p>
          <a:p>
            <a:r>
              <a:rPr lang="en-GB" dirty="0"/>
              <a:t>Sport and physical activity strategy (2018)</a:t>
            </a:r>
          </a:p>
          <a:p>
            <a:r>
              <a:rPr lang="en-GB" dirty="0"/>
              <a:t>Solar action plan for London (2018)</a:t>
            </a:r>
          </a:p>
          <a:p>
            <a:r>
              <a:rPr lang="en-GB" dirty="0"/>
              <a:t>Taxi and private hire action plan (2016)</a:t>
            </a:r>
          </a:p>
          <a:p>
            <a:r>
              <a:rPr lang="en-GB" dirty="0"/>
              <a:t>Equality, diversity and inclusion strategy (2018)</a:t>
            </a:r>
          </a:p>
          <a:p>
            <a:r>
              <a:rPr lang="en-GB" dirty="0"/>
              <a:t>London Food Strategy (2018)</a:t>
            </a:r>
          </a:p>
          <a:p>
            <a:r>
              <a:rPr lang="en-GB" dirty="0"/>
              <a:t>London Knife Crime Strategy (2017)</a:t>
            </a:r>
          </a:p>
          <a:p>
            <a:r>
              <a:rPr lang="en-GB" dirty="0"/>
              <a:t>Police and Crime plan (2017)</a:t>
            </a:r>
          </a:p>
          <a:p>
            <a:r>
              <a:rPr lang="en-GB" dirty="0"/>
              <a:t>Transport Strategy (2018)</a:t>
            </a:r>
          </a:p>
          <a:p>
            <a:r>
              <a:rPr lang="en-GB" dirty="0"/>
              <a:t>Vision Zero Action Plan (2018)</a:t>
            </a:r>
          </a:p>
          <a:p>
            <a:r>
              <a:rPr lang="en-GB" dirty="0"/>
              <a:t>Walking Action Plan (2018)</a:t>
            </a:r>
          </a:p>
        </p:txBody>
      </p:sp>
    </p:spTree>
    <p:extLst>
      <p:ext uri="{BB962C8B-B14F-4D97-AF65-F5344CB8AC3E}">
        <p14:creationId xmlns:p14="http://schemas.microsoft.com/office/powerpoint/2010/main" val="1486353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London Funders">
      <a:dk1>
        <a:srgbClr val="30001E"/>
      </a:dk1>
      <a:lt1>
        <a:sysClr val="window" lastClr="FFFFFF"/>
      </a:lt1>
      <a:dk2>
        <a:srgbClr val="5F003B"/>
      </a:dk2>
      <a:lt2>
        <a:srgbClr val="DEDEDE"/>
      </a:lt2>
      <a:accent1>
        <a:srgbClr val="594AA2"/>
      </a:accent1>
      <a:accent2>
        <a:srgbClr val="5F003B"/>
      </a:accent2>
      <a:accent3>
        <a:srgbClr val="9A398D"/>
      </a:accent3>
      <a:accent4>
        <a:srgbClr val="346583"/>
      </a:accent4>
      <a:accent5>
        <a:srgbClr val="5292BA"/>
      </a:accent5>
      <a:accent6>
        <a:srgbClr val="5C92B5"/>
      </a:accent6>
      <a:hlink>
        <a:srgbClr val="67AFBD"/>
      </a:hlink>
      <a:folHlink>
        <a:srgbClr val="ACCBDE"/>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ty Intelligence">
    <a:dk1>
      <a:srgbClr val="000000"/>
    </a:dk1>
    <a:lt1>
      <a:srgbClr val="FFFFFF"/>
    </a:lt1>
    <a:dk2>
      <a:srgbClr val="353D42"/>
    </a:dk2>
    <a:lt2>
      <a:srgbClr val="868B8E"/>
    </a:lt2>
    <a:accent1>
      <a:srgbClr val="008BC1"/>
    </a:accent1>
    <a:accent2>
      <a:srgbClr val="EE266D"/>
    </a:accent2>
    <a:accent3>
      <a:srgbClr val="4C9E4C"/>
    </a:accent3>
    <a:accent4>
      <a:srgbClr val="9E0059"/>
    </a:accent4>
    <a:accent5>
      <a:srgbClr val="DD072B"/>
    </a:accent5>
    <a:accent6>
      <a:srgbClr val="C617A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ity Intelligence">
    <a:dk1>
      <a:srgbClr val="000000"/>
    </a:dk1>
    <a:lt1>
      <a:srgbClr val="FFFFFF"/>
    </a:lt1>
    <a:dk2>
      <a:srgbClr val="353D42"/>
    </a:dk2>
    <a:lt2>
      <a:srgbClr val="868B8E"/>
    </a:lt2>
    <a:accent1>
      <a:srgbClr val="008BC1"/>
    </a:accent1>
    <a:accent2>
      <a:srgbClr val="EE266D"/>
    </a:accent2>
    <a:accent3>
      <a:srgbClr val="4C9E4C"/>
    </a:accent3>
    <a:accent4>
      <a:srgbClr val="9E0059"/>
    </a:accent4>
    <a:accent5>
      <a:srgbClr val="DD072B"/>
    </a:accent5>
    <a:accent6>
      <a:srgbClr val="C617A1"/>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3" ma:contentTypeDescription="Create a new document." ma:contentTypeScope="" ma:versionID="e257388852dd7c999f371cc377f19b6a">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5f5adc9425020729dff952d59df383fe"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88A2F7-DA19-4BBA-9641-E593A91747EC}"/>
</file>

<file path=customXml/itemProps2.xml><?xml version="1.0" encoding="utf-8"?>
<ds:datastoreItem xmlns:ds="http://schemas.openxmlformats.org/officeDocument/2006/customXml" ds:itemID="{1D57B210-61E3-40AE-A432-4468F107B2E0}">
  <ds:schemaRefs>
    <ds:schemaRef ds:uri="http://schemas.microsoft.com/sharepoint/v3/contenttype/forms"/>
  </ds:schemaRefs>
</ds:datastoreItem>
</file>

<file path=customXml/itemProps3.xml><?xml version="1.0" encoding="utf-8"?>
<ds:datastoreItem xmlns:ds="http://schemas.openxmlformats.org/officeDocument/2006/customXml" ds:itemID="{800F8D11-D695-4E82-9F9D-5A234B0BD148}">
  <ds:schemaRefs>
    <ds:schemaRef ds:uri="http://www.w3.org/XML/1998/namespace"/>
    <ds:schemaRef ds:uri="http://schemas.microsoft.com/office/infopath/2007/PartnerControls"/>
    <ds:schemaRef ds:uri="bec6d8a1-fcfc-49f1-a6de-fcb0feaf700a"/>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1d3e7ae0-a111-4f7f-b0e8-274c401a14d2"/>
  </ds:schemaRefs>
</ds:datastoreItem>
</file>

<file path=docProps/app.xml><?xml version="1.0" encoding="utf-8"?>
<Properties xmlns="http://schemas.openxmlformats.org/officeDocument/2006/extended-properties" xmlns:vt="http://schemas.openxmlformats.org/officeDocument/2006/docPropsVTypes">
  <Template>Urban</Template>
  <TotalTime>0</TotalTime>
  <Words>3093</Words>
  <Application>Microsoft Office PowerPoint</Application>
  <PresentationFormat>On-screen Show (4:3)</PresentationFormat>
  <Paragraphs>310</Paragraphs>
  <Slides>55</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55</vt:i4>
      </vt:variant>
      <vt:variant>
        <vt:lpstr>Custom Shows</vt:lpstr>
      </vt:variant>
      <vt:variant>
        <vt:i4>1</vt:i4>
      </vt:variant>
    </vt:vector>
  </HeadingPairs>
  <TitlesOfParts>
    <vt:vector size="64" baseType="lpstr">
      <vt:lpstr>Arial</vt:lpstr>
      <vt:lpstr>Calibri</vt:lpstr>
      <vt:lpstr>Century Gothic</vt:lpstr>
      <vt:lpstr>Georgia</vt:lpstr>
      <vt:lpstr>Helvetica Neue</vt:lpstr>
      <vt:lpstr>Trebuchet MS</vt:lpstr>
      <vt:lpstr>Wingdings 2</vt:lpstr>
      <vt:lpstr>Urban</vt:lpstr>
      <vt:lpstr>PowerPoint Presentation</vt:lpstr>
      <vt:lpstr>What we’ll do this morning</vt:lpstr>
      <vt:lpstr>PowerPoint Presentation</vt:lpstr>
      <vt:lpstr>Local and regional priorities</vt:lpstr>
      <vt:lpstr>Review of JSNAs</vt:lpstr>
      <vt:lpstr>JSNAs – key issues grid</vt:lpstr>
      <vt:lpstr>JSNAs – the priority list</vt:lpstr>
      <vt:lpstr>Key regional strategies &amp; plans</vt:lpstr>
      <vt:lpstr>The Mayor’s strategies and plans</vt:lpstr>
      <vt:lpstr>Review of regional strategies</vt:lpstr>
      <vt:lpstr>Regional – key issues grid</vt:lpstr>
      <vt:lpstr>Regional – the priority list</vt:lpstr>
      <vt:lpstr>Local and regional links</vt:lpstr>
      <vt:lpstr>London Funders mapping 2019</vt:lpstr>
      <vt:lpstr>Hot and cold boroughs?</vt:lpstr>
      <vt:lpstr>Focus themes?</vt:lpstr>
      <vt:lpstr>Where funding went</vt:lpstr>
      <vt:lpstr>PowerPoint Presentation</vt:lpstr>
      <vt:lpstr>Regular survey of civil society</vt:lpstr>
      <vt:lpstr>Challenges facing Londoners</vt:lpstr>
      <vt:lpstr>Challenges facing civil society</vt:lpstr>
      <vt:lpstr>Patterns of demand</vt:lpstr>
      <vt:lpstr>London Community Response</vt:lpstr>
      <vt:lpstr>Wave three: focus on equity</vt:lpstr>
      <vt:lpstr>LCR: grant themes (totals)</vt:lpstr>
      <vt:lpstr>LCR: hidden themes</vt:lpstr>
      <vt:lpstr>LCR: topic modelling (1)</vt:lpstr>
      <vt:lpstr>LCR: topic modelling (2)</vt:lpstr>
      <vt:lpstr>LCR: topic modelling summary</vt:lpstr>
      <vt:lpstr>LCR: topic v. theme</vt:lpstr>
      <vt:lpstr>Small grants by borough</vt:lpstr>
      <vt:lpstr>Large grants by borough</vt:lpstr>
      <vt:lpstr>Needs v funding</vt:lpstr>
      <vt:lpstr>How is funder mood changing?</vt:lpstr>
      <vt:lpstr>PowerPoint Presentation</vt:lpstr>
      <vt:lpstr>London Recovery Board</vt:lpstr>
      <vt:lpstr>Challenges and opportunities</vt:lpstr>
      <vt:lpstr>The missions</vt:lpstr>
      <vt:lpstr>Example: strong communities</vt:lpstr>
      <vt:lpstr>Recovery as a focus for funding?</vt:lpstr>
      <vt:lpstr>PowerPoint Presentation</vt:lpstr>
      <vt:lpstr>Looking ahead</vt:lpstr>
      <vt:lpstr>Developing scenarios</vt:lpstr>
      <vt:lpstr>Engagement with the scenarios</vt:lpstr>
      <vt:lpstr>1. Building back the same</vt:lpstr>
      <vt:lpstr>Implications for funding</vt:lpstr>
      <vt:lpstr>2. Building back better</vt:lpstr>
      <vt:lpstr>Implications for funding</vt:lpstr>
      <vt:lpstr>3. Building differently</vt:lpstr>
      <vt:lpstr>Implications for funding</vt:lpstr>
      <vt:lpstr>4. Not building back</vt:lpstr>
      <vt:lpstr>Implications for funding</vt:lpstr>
      <vt:lpstr>PowerPoint Presentation</vt:lpstr>
      <vt:lpstr>Taking this work forward</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Banks</dc:creator>
  <cp:lastModifiedBy>James Banks</cp:lastModifiedBy>
  <cp:revision>44</cp:revision>
  <dcterms:created xsi:type="dcterms:W3CDTF">2017-11-28T12:04:07Z</dcterms:created>
  <dcterms:modified xsi:type="dcterms:W3CDTF">2021-01-12T09:47:35Z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ies>
</file>